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90" r:id="rId2"/>
    <p:sldId id="466" r:id="rId3"/>
    <p:sldId id="519" r:id="rId4"/>
    <p:sldId id="517" r:id="rId5"/>
    <p:sldId id="509" r:id="rId6"/>
    <p:sldId id="510" r:id="rId7"/>
    <p:sldId id="558" r:id="rId8"/>
    <p:sldId id="559" r:id="rId9"/>
    <p:sldId id="511" r:id="rId10"/>
    <p:sldId id="512" r:id="rId11"/>
    <p:sldId id="513" r:id="rId12"/>
    <p:sldId id="514" r:id="rId13"/>
    <p:sldId id="515" r:id="rId14"/>
    <p:sldId id="516" r:id="rId15"/>
    <p:sldId id="530" r:id="rId16"/>
    <p:sldId id="534" r:id="rId17"/>
    <p:sldId id="533" r:id="rId18"/>
    <p:sldId id="531" r:id="rId19"/>
    <p:sldId id="535" r:id="rId20"/>
    <p:sldId id="536" r:id="rId21"/>
    <p:sldId id="537" r:id="rId22"/>
    <p:sldId id="538" r:id="rId23"/>
    <p:sldId id="539" r:id="rId24"/>
    <p:sldId id="540" r:id="rId25"/>
    <p:sldId id="541" r:id="rId26"/>
    <p:sldId id="522" r:id="rId27"/>
    <p:sldId id="542" r:id="rId28"/>
    <p:sldId id="543" r:id="rId29"/>
    <p:sldId id="553" r:id="rId30"/>
    <p:sldId id="554" r:id="rId31"/>
    <p:sldId id="544" r:id="rId32"/>
    <p:sldId id="548" r:id="rId33"/>
    <p:sldId id="549" r:id="rId34"/>
    <p:sldId id="550" r:id="rId35"/>
    <p:sldId id="555" r:id="rId36"/>
    <p:sldId id="556" r:id="rId37"/>
    <p:sldId id="557" r:id="rId38"/>
    <p:sldId id="465" r:id="rId39"/>
  </p:sldIdLst>
  <p:sldSz cx="9144000" cy="6858000" type="screen4x3"/>
  <p:notesSz cx="6669088" cy="97536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  <a:srgbClr val="FFFFFF"/>
    <a:srgbClr val="DDDDDD"/>
    <a:srgbClr val="FFFF99"/>
    <a:srgbClr val="00CC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0305" autoAdjust="0"/>
  </p:normalViewPr>
  <p:slideViewPr>
    <p:cSldViewPr showGuides="1">
      <p:cViewPr varScale="1">
        <p:scale>
          <a:sx n="86" d="100"/>
          <a:sy n="86" d="100"/>
        </p:scale>
        <p:origin x="1152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1770" y="-90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1111111111111111111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027792160559039"/>
          <c:y val="2.4043961545605796E-2"/>
          <c:w val="0.52125604365243816"/>
          <c:h val="0.95693153980752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'Graph 1'!$F$2</c:f>
              <c:strCache>
                <c:ptCount val="1"/>
                <c:pt idx="0">
                  <c:v>Based on PPPs</c:v>
                </c:pt>
              </c:strCache>
            </c:strRef>
          </c:tx>
          <c:spPr>
            <a:solidFill>
              <a:srgbClr val="A5C24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'Graph 1'!$E$3:$E$9</c:f>
              <c:strCache>
                <c:ptCount val="7"/>
                <c:pt idx="0">
                  <c:v>Eurostat-OECD</c:v>
                </c:pt>
                <c:pt idx="1">
                  <c:v>Asia and the Pacific</c:v>
                </c:pt>
                <c:pt idx="2">
                  <c:v>Latin America</c:v>
                </c:pt>
                <c:pt idx="3">
                  <c:v>CIS</c:v>
                </c:pt>
                <c:pt idx="4">
                  <c:v>Western Asia</c:v>
                </c:pt>
                <c:pt idx="5">
                  <c:v>Africa</c:v>
                </c:pt>
                <c:pt idx="6">
                  <c:v>Other</c:v>
                </c:pt>
              </c:strCache>
            </c:strRef>
          </c:cat>
          <c:val>
            <c:numRef>
              <c:f>'Graph 1'!$F$3:$F$9</c:f>
              <c:numCache>
                <c:formatCode>General</c:formatCode>
                <c:ptCount val="7"/>
                <c:pt idx="0">
                  <c:v>53.7</c:v>
                </c:pt>
                <c:pt idx="1">
                  <c:v>30</c:v>
                </c:pt>
                <c:pt idx="2">
                  <c:v>5.5</c:v>
                </c:pt>
                <c:pt idx="3">
                  <c:v>4.8</c:v>
                </c:pt>
                <c:pt idx="4">
                  <c:v>4.5</c:v>
                </c:pt>
                <c:pt idx="5">
                  <c:v>4.5</c:v>
                </c:pt>
                <c:pt idx="6">
                  <c:v>1.6</c:v>
                </c:pt>
              </c:numCache>
            </c:numRef>
          </c:val>
        </c:ser>
        <c:ser>
          <c:idx val="1"/>
          <c:order val="1"/>
          <c:tx>
            <c:strRef>
              <c:f>'Graph 1'!$G$2</c:f>
              <c:strCache>
                <c:ptCount val="1"/>
                <c:pt idx="0">
                  <c:v>Based on XRs</c:v>
                </c:pt>
              </c:strCache>
            </c:strRef>
          </c:tx>
          <c:spPr>
            <a:solidFill>
              <a:srgbClr val="A5C249">
                <a:lumMod val="40000"/>
                <a:lumOff val="6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'Graph 1'!$E$3:$E$9</c:f>
              <c:strCache>
                <c:ptCount val="7"/>
                <c:pt idx="0">
                  <c:v>Eurostat-OECD</c:v>
                </c:pt>
                <c:pt idx="1">
                  <c:v>Asia and the Pacific</c:v>
                </c:pt>
                <c:pt idx="2">
                  <c:v>Latin America</c:v>
                </c:pt>
                <c:pt idx="3">
                  <c:v>CIS</c:v>
                </c:pt>
                <c:pt idx="4">
                  <c:v>Western Asia</c:v>
                </c:pt>
                <c:pt idx="5">
                  <c:v>Africa</c:v>
                </c:pt>
                <c:pt idx="6">
                  <c:v>Other</c:v>
                </c:pt>
              </c:strCache>
            </c:strRef>
          </c:cat>
          <c:val>
            <c:numRef>
              <c:f>'Graph 1'!$G$3:$G$9</c:f>
              <c:numCache>
                <c:formatCode>General</c:formatCode>
                <c:ptCount val="7"/>
                <c:pt idx="0">
                  <c:v>70.099999999999994</c:v>
                </c:pt>
                <c:pt idx="1">
                  <c:v>17.899999999999999</c:v>
                </c:pt>
                <c:pt idx="2">
                  <c:v>5.3</c:v>
                </c:pt>
                <c:pt idx="3">
                  <c:v>3.4</c:v>
                </c:pt>
                <c:pt idx="4">
                  <c:v>2.8</c:v>
                </c:pt>
                <c:pt idx="5">
                  <c:v>2.7</c:v>
                </c:pt>
                <c:pt idx="6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343760632"/>
        <c:axId val="343758280"/>
      </c:barChart>
      <c:catAx>
        <c:axId val="3437606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Calibri" pitchFamily="34" charset="0"/>
              </a:defRPr>
            </a:pPr>
            <a:endParaRPr lang="en-US"/>
          </a:p>
        </c:txPr>
        <c:crossAx val="343758280"/>
        <c:crosses val="autoZero"/>
        <c:auto val="1"/>
        <c:lblAlgn val="ctr"/>
        <c:lblOffset val="100"/>
        <c:noMultiLvlLbl val="0"/>
      </c:catAx>
      <c:valAx>
        <c:axId val="34375828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43760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3611602340691016"/>
          <c:y val="1.3888888888888888E-2"/>
          <c:w val="0.16247160191041693"/>
          <c:h val="0.16749475065616798"/>
        </c:manualLayout>
      </c:layout>
      <c:overlay val="0"/>
      <c:txPr>
        <a:bodyPr/>
        <a:lstStyle/>
        <a:p>
          <a:pPr>
            <a:defRPr sz="1600" b="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912088930060201"/>
          <c:y val="3.19209819750884E-2"/>
          <c:w val="0.74773197467963604"/>
          <c:h val="0.825146327698799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2011 GDP per capita (PPP based)</c:v>
                </c:pt>
              </c:strCache>
            </c:strRef>
          </c:tx>
          <c:marker>
            <c:symbol val="none"/>
          </c:marker>
          <c:xVal>
            <c:numRef>
              <c:f>Sheet1!$C$2:$C$179</c:f>
              <c:numCache>
                <c:formatCode>General</c:formatCode>
                <c:ptCount val="178"/>
                <c:pt idx="0">
                  <c:v>0</c:v>
                </c:pt>
                <c:pt idx="1">
                  <c:v>6.1306075971137802E-4</c:v>
                </c:pt>
                <c:pt idx="2">
                  <c:v>7.2501541821293105E-4</c:v>
                </c:pt>
                <c:pt idx="3">
                  <c:v>1.07864874312533E-2</c:v>
                </c:pt>
                <c:pt idx="4">
                  <c:v>1.20598336296424E-2</c:v>
                </c:pt>
                <c:pt idx="5">
                  <c:v>1.44459539805622E-2</c:v>
                </c:pt>
                <c:pt idx="6">
                  <c:v>1.5112214300091799E-2</c:v>
                </c:pt>
                <c:pt idx="7">
                  <c:v>1.8665589405613001E-2</c:v>
                </c:pt>
                <c:pt idx="8">
                  <c:v>2.0949531379330599E-2</c:v>
                </c:pt>
                <c:pt idx="9">
                  <c:v>3.3531908781324102E-2</c:v>
                </c:pt>
                <c:pt idx="10">
                  <c:v>3.5049767590157703E-2</c:v>
                </c:pt>
                <c:pt idx="11">
                  <c:v>3.59637093437861E-2</c:v>
                </c:pt>
                <c:pt idx="12">
                  <c:v>3.7588652118305602E-2</c:v>
                </c:pt>
                <c:pt idx="13">
                  <c:v>4.01082448361667E-2</c:v>
                </c:pt>
                <c:pt idx="14">
                  <c:v>4.03379713353001E-2</c:v>
                </c:pt>
                <c:pt idx="15">
                  <c:v>4.1228551255795103E-2</c:v>
                </c:pt>
                <c:pt idx="16">
                  <c:v>4.3122476968202698E-2</c:v>
                </c:pt>
                <c:pt idx="17">
                  <c:v>4.6287608363864398E-2</c:v>
                </c:pt>
                <c:pt idx="18">
                  <c:v>4.6551345814611601E-2</c:v>
                </c:pt>
                <c:pt idx="19">
                  <c:v>4.8903393738144799E-2</c:v>
                </c:pt>
                <c:pt idx="20">
                  <c:v>5.57664786352641E-2</c:v>
                </c:pt>
                <c:pt idx="21">
                  <c:v>5.7252725384055403E-2</c:v>
                </c:pt>
                <c:pt idx="22">
                  <c:v>6.2377073326718498E-2</c:v>
                </c:pt>
                <c:pt idx="23">
                  <c:v>6.3728340809672296E-2</c:v>
                </c:pt>
                <c:pt idx="24">
                  <c:v>6.5439787124236107E-2</c:v>
                </c:pt>
                <c:pt idx="25">
                  <c:v>6.5765555708692594E-2</c:v>
                </c:pt>
                <c:pt idx="26">
                  <c:v>7.19442759681585E-2</c:v>
                </c:pt>
                <c:pt idx="27">
                  <c:v>7.5878428446980103E-2</c:v>
                </c:pt>
                <c:pt idx="28">
                  <c:v>7.7023080609092104E-2</c:v>
                </c:pt>
                <c:pt idx="29">
                  <c:v>7.8918963151776905E-2</c:v>
                </c:pt>
                <c:pt idx="30">
                  <c:v>7.9053432346890495E-2</c:v>
                </c:pt>
                <c:pt idx="31">
                  <c:v>8.2045980013740305E-2</c:v>
                </c:pt>
                <c:pt idx="32">
                  <c:v>8.4158443634620494E-2</c:v>
                </c:pt>
                <c:pt idx="33">
                  <c:v>8.7132796254609401E-2</c:v>
                </c:pt>
                <c:pt idx="34">
                  <c:v>0.109362079340576</c:v>
                </c:pt>
                <c:pt idx="35">
                  <c:v>0.109387104137912</c:v>
                </c:pt>
                <c:pt idx="36">
                  <c:v>0.110168113739241</c:v>
                </c:pt>
                <c:pt idx="37">
                  <c:v>0.13429375172159599</c:v>
                </c:pt>
                <c:pt idx="38">
                  <c:v>0.136294678095563</c:v>
                </c:pt>
                <c:pt idx="39">
                  <c:v>0.145260637432441</c:v>
                </c:pt>
                <c:pt idx="40">
                  <c:v>0.14578652851607701</c:v>
                </c:pt>
                <c:pt idx="41">
                  <c:v>0.149493757583119</c:v>
                </c:pt>
                <c:pt idx="42">
                  <c:v>0.15576708074145801</c:v>
                </c:pt>
                <c:pt idx="43">
                  <c:v>0.15930609546281899</c:v>
                </c:pt>
                <c:pt idx="44">
                  <c:v>0.159925138676485</c:v>
                </c:pt>
                <c:pt idx="45">
                  <c:v>0.160873261405301</c:v>
                </c:pt>
                <c:pt idx="46">
                  <c:v>0.16174844921779699</c:v>
                </c:pt>
                <c:pt idx="47">
                  <c:v>0.16227707998261401</c:v>
                </c:pt>
                <c:pt idx="48">
                  <c:v>0.163430729138934</c:v>
                </c:pt>
                <c:pt idx="49">
                  <c:v>0.189730183563487</c:v>
                </c:pt>
                <c:pt idx="50">
                  <c:v>0.20277374478888699</c:v>
                </c:pt>
                <c:pt idx="51">
                  <c:v>0.38333388088349102</c:v>
                </c:pt>
                <c:pt idx="52">
                  <c:v>0.38484069662402498</c:v>
                </c:pt>
                <c:pt idx="53">
                  <c:v>0.39882643495035602</c:v>
                </c:pt>
                <c:pt idx="54">
                  <c:v>0.39944115525894902</c:v>
                </c:pt>
                <c:pt idx="55">
                  <c:v>0.39951548822938099</c:v>
                </c:pt>
                <c:pt idx="56">
                  <c:v>0.39969417335440399</c:v>
                </c:pt>
                <c:pt idx="57">
                  <c:v>0.40035781471691301</c:v>
                </c:pt>
                <c:pt idx="58">
                  <c:v>0.40080560781026098</c:v>
                </c:pt>
                <c:pt idx="59">
                  <c:v>0.40559789288088099</c:v>
                </c:pt>
                <c:pt idx="60">
                  <c:v>0.407778889515159</c:v>
                </c:pt>
                <c:pt idx="61">
                  <c:v>0.40875399520801903</c:v>
                </c:pt>
                <c:pt idx="62">
                  <c:v>0.40885916703958203</c:v>
                </c:pt>
                <c:pt idx="63">
                  <c:v>0.41177235126557199</c:v>
                </c:pt>
                <c:pt idx="64">
                  <c:v>0.41270074710194099</c:v>
                </c:pt>
                <c:pt idx="65">
                  <c:v>0.41282760250773598</c:v>
                </c:pt>
                <c:pt idx="66">
                  <c:v>0.41592648633352902</c:v>
                </c:pt>
                <c:pt idx="67">
                  <c:v>0.41597345144811998</c:v>
                </c:pt>
                <c:pt idx="68">
                  <c:v>0.42276044893940701</c:v>
                </c:pt>
                <c:pt idx="69">
                  <c:v>0.423169495813215</c:v>
                </c:pt>
                <c:pt idx="70">
                  <c:v>0.42351459229156502</c:v>
                </c:pt>
                <c:pt idx="71">
                  <c:v>0.459306856396274</c:v>
                </c:pt>
                <c:pt idx="72">
                  <c:v>0.45970469403900499</c:v>
                </c:pt>
                <c:pt idx="73">
                  <c:v>0.460274865052691</c:v>
                </c:pt>
                <c:pt idx="74">
                  <c:v>0.46029110371475002</c:v>
                </c:pt>
                <c:pt idx="75">
                  <c:v>0.46031772406082999</c:v>
                </c:pt>
                <c:pt idx="76">
                  <c:v>0.46258468921773699</c:v>
                </c:pt>
                <c:pt idx="77">
                  <c:v>0.46300518068276703</c:v>
                </c:pt>
                <c:pt idx="78">
                  <c:v>0.46301578317469599</c:v>
                </c:pt>
                <c:pt idx="79">
                  <c:v>0.66228952912360395</c:v>
                </c:pt>
                <c:pt idx="80">
                  <c:v>0.66386266400724903</c:v>
                </c:pt>
                <c:pt idx="81">
                  <c:v>0.67568524466185897</c:v>
                </c:pt>
                <c:pt idx="82">
                  <c:v>0.67717549104819397</c:v>
                </c:pt>
                <c:pt idx="83">
                  <c:v>0.68160021633366297</c:v>
                </c:pt>
                <c:pt idx="84">
                  <c:v>0.68655076187198305</c:v>
                </c:pt>
                <c:pt idx="85">
                  <c:v>0.68747868966092496</c:v>
                </c:pt>
                <c:pt idx="86">
                  <c:v>0.687494292330874</c:v>
                </c:pt>
                <c:pt idx="87">
                  <c:v>0.69448717337341304</c:v>
                </c:pt>
                <c:pt idx="88">
                  <c:v>0.69453545338648204</c:v>
                </c:pt>
                <c:pt idx="89">
                  <c:v>0.69561335830245197</c:v>
                </c:pt>
                <c:pt idx="90">
                  <c:v>0.69591902950641005</c:v>
                </c:pt>
                <c:pt idx="91">
                  <c:v>0.703411942903027</c:v>
                </c:pt>
                <c:pt idx="92">
                  <c:v>0.70409384123364804</c:v>
                </c:pt>
                <c:pt idx="93">
                  <c:v>0.70943661942793401</c:v>
                </c:pt>
                <c:pt idx="94">
                  <c:v>0.71947424700817797</c:v>
                </c:pt>
                <c:pt idx="95">
                  <c:v>0.71977579577153905</c:v>
                </c:pt>
                <c:pt idx="96">
                  <c:v>0.71986795003394999</c:v>
                </c:pt>
                <c:pt idx="97">
                  <c:v>0.71994812246034501</c:v>
                </c:pt>
                <c:pt idx="98">
                  <c:v>0.74851490436278201</c:v>
                </c:pt>
                <c:pt idx="99">
                  <c:v>0.74855675006011502</c:v>
                </c:pt>
                <c:pt idx="100">
                  <c:v>0.74910970845136704</c:v>
                </c:pt>
                <c:pt idx="101">
                  <c:v>0.74930372732695205</c:v>
                </c:pt>
                <c:pt idx="102">
                  <c:v>0.75039489259683301</c:v>
                </c:pt>
                <c:pt idx="103">
                  <c:v>0.75039565584676304</c:v>
                </c:pt>
                <c:pt idx="104">
                  <c:v>0.75173997062769704</c:v>
                </c:pt>
                <c:pt idx="105">
                  <c:v>0.75491093256978903</c:v>
                </c:pt>
                <c:pt idx="106">
                  <c:v>0.77208893671787304</c:v>
                </c:pt>
                <c:pt idx="107">
                  <c:v>0.77231676266527305</c:v>
                </c:pt>
                <c:pt idx="108">
                  <c:v>0.77372345486373895</c:v>
                </c:pt>
                <c:pt idx="109">
                  <c:v>0.77810278667611399</c:v>
                </c:pt>
                <c:pt idx="110">
                  <c:v>0.77860527820960002</c:v>
                </c:pt>
                <c:pt idx="111">
                  <c:v>0.78976441826315602</c:v>
                </c:pt>
                <c:pt idx="112">
                  <c:v>0.80074541682165401</c:v>
                </c:pt>
                <c:pt idx="113">
                  <c:v>0.801050894985744</c:v>
                </c:pt>
                <c:pt idx="114">
                  <c:v>0.80361509476198201</c:v>
                </c:pt>
                <c:pt idx="115">
                  <c:v>0.804250047430491</c:v>
                </c:pt>
                <c:pt idx="116">
                  <c:v>0.80426275346299303</c:v>
                </c:pt>
                <c:pt idx="117">
                  <c:v>0.804270619243586</c:v>
                </c:pt>
                <c:pt idx="118">
                  <c:v>0.80672914528460604</c:v>
                </c:pt>
                <c:pt idx="119">
                  <c:v>0.80673385634830397</c:v>
                </c:pt>
                <c:pt idx="120">
                  <c:v>0.81103478457343103</c:v>
                </c:pt>
                <c:pt idx="121">
                  <c:v>0.81675555071494699</c:v>
                </c:pt>
                <c:pt idx="122">
                  <c:v>0.81823627043537805</c:v>
                </c:pt>
                <c:pt idx="123">
                  <c:v>0.83946484970274005</c:v>
                </c:pt>
                <c:pt idx="124">
                  <c:v>0.839914498948651</c:v>
                </c:pt>
                <c:pt idx="125">
                  <c:v>0.83992739980292597</c:v>
                </c:pt>
                <c:pt idx="126">
                  <c:v>0.83998179710087295</c:v>
                </c:pt>
                <c:pt idx="127">
                  <c:v>0.84018080635399195</c:v>
                </c:pt>
                <c:pt idx="128">
                  <c:v>0.84098238212570897</c:v>
                </c:pt>
                <c:pt idx="129">
                  <c:v>0.84255962177937804</c:v>
                </c:pt>
                <c:pt idx="130">
                  <c:v>0.84423758369568702</c:v>
                </c:pt>
                <c:pt idx="131">
                  <c:v>0.84579626182373202</c:v>
                </c:pt>
                <c:pt idx="132">
                  <c:v>0.84579833418094597</c:v>
                </c:pt>
                <c:pt idx="133">
                  <c:v>0.84582083416532305</c:v>
                </c:pt>
                <c:pt idx="134">
                  <c:v>0.84612565896371195</c:v>
                </c:pt>
                <c:pt idx="135">
                  <c:v>0.84618726837955804</c:v>
                </c:pt>
                <c:pt idx="136">
                  <c:v>0.84638522066516098</c:v>
                </c:pt>
                <c:pt idx="137">
                  <c:v>0.85377707353389898</c:v>
                </c:pt>
                <c:pt idx="138">
                  <c:v>0.85492989276728304</c:v>
                </c:pt>
                <c:pt idx="139">
                  <c:v>0.85493406584371701</c:v>
                </c:pt>
                <c:pt idx="140">
                  <c:v>0.855589599531836</c:v>
                </c:pt>
                <c:pt idx="141">
                  <c:v>0.855715951549057</c:v>
                </c:pt>
                <c:pt idx="142">
                  <c:v>0.86256518420233896</c:v>
                </c:pt>
                <c:pt idx="143">
                  <c:v>0.86257074211708196</c:v>
                </c:pt>
                <c:pt idx="144">
                  <c:v>0.87158772337559198</c:v>
                </c:pt>
                <c:pt idx="145">
                  <c:v>0.89056963043078297</c:v>
                </c:pt>
                <c:pt idx="146">
                  <c:v>0.89988528891039599</c:v>
                </c:pt>
                <c:pt idx="147">
                  <c:v>0.89990042501783396</c:v>
                </c:pt>
                <c:pt idx="148">
                  <c:v>0.90956945039764603</c:v>
                </c:pt>
                <c:pt idx="149">
                  <c:v>0.909616819411035</c:v>
                </c:pt>
                <c:pt idx="150">
                  <c:v>0.91041680631616095</c:v>
                </c:pt>
                <c:pt idx="151">
                  <c:v>0.91386552441259505</c:v>
                </c:pt>
                <c:pt idx="152">
                  <c:v>0.91397247042902297</c:v>
                </c:pt>
                <c:pt idx="153">
                  <c:v>0.91560261785532604</c:v>
                </c:pt>
                <c:pt idx="154">
                  <c:v>0.92774616188663495</c:v>
                </c:pt>
                <c:pt idx="155">
                  <c:v>0.93286658577428905</c:v>
                </c:pt>
                <c:pt idx="156">
                  <c:v>0.93426976286527796</c:v>
                </c:pt>
                <c:pt idx="157">
                  <c:v>0.93509671595482902</c:v>
                </c:pt>
                <c:pt idx="158">
                  <c:v>0.93847657702787401</c:v>
                </c:pt>
                <c:pt idx="159">
                  <c:v>0.93896590309397199</c:v>
                </c:pt>
                <c:pt idx="160">
                  <c:v>0.93964558161461997</c:v>
                </c:pt>
                <c:pt idx="161">
                  <c:v>0.94089120847612195</c:v>
                </c:pt>
                <c:pt idx="162">
                  <c:v>0.94336991460779995</c:v>
                </c:pt>
                <c:pt idx="163">
                  <c:v>0.94354736576259801</c:v>
                </c:pt>
                <c:pt idx="164">
                  <c:v>0.94776103328593198</c:v>
                </c:pt>
                <c:pt idx="165">
                  <c:v>0.947769438093227</c:v>
                </c:pt>
                <c:pt idx="166">
                  <c:v>0.99410435176732104</c:v>
                </c:pt>
                <c:pt idx="167">
                  <c:v>0.99515442924408204</c:v>
                </c:pt>
                <c:pt idx="168">
                  <c:v>0.99632297380197399</c:v>
                </c:pt>
                <c:pt idx="169">
                  <c:v>0.99633258451446405</c:v>
                </c:pt>
                <c:pt idx="170">
                  <c:v>0.99755973449090096</c:v>
                </c:pt>
                <c:pt idx="171">
                  <c:v>0.99829521638218499</c:v>
                </c:pt>
                <c:pt idx="172">
                  <c:v>0.99906495542515195</c:v>
                </c:pt>
                <c:pt idx="173">
                  <c:v>0.99912336810081104</c:v>
                </c:pt>
                <c:pt idx="174">
                  <c:v>0.99957862292745903</c:v>
                </c:pt>
                <c:pt idx="175">
                  <c:v>0.99965574977872695</c:v>
                </c:pt>
                <c:pt idx="176">
                  <c:v>0.99973845993690302</c:v>
                </c:pt>
                <c:pt idx="177">
                  <c:v>1</c:v>
                </c:pt>
              </c:numCache>
            </c:numRef>
          </c:xVal>
          <c:yVal>
            <c:numRef>
              <c:f>Sheet1!$D$2:$D$179</c:f>
              <c:numCache>
                <c:formatCode>General</c:formatCode>
                <c:ptCount val="178"/>
                <c:pt idx="0">
                  <c:v>0</c:v>
                </c:pt>
                <c:pt idx="1">
                  <c:v>2.4479128699525901E-5</c:v>
                </c:pt>
                <c:pt idx="2">
                  <c:v>2.9551062727393401E-5</c:v>
                </c:pt>
                <c:pt idx="3">
                  <c:v>5.1883976991747602E-4</c:v>
                </c:pt>
                <c:pt idx="4">
                  <c:v>5.8620543735934797E-4</c:v>
                </c:pt>
                <c:pt idx="5">
                  <c:v>7.3717371679765903E-4</c:v>
                </c:pt>
                <c:pt idx="6">
                  <c:v>7.8157175809041401E-4</c:v>
                </c:pt>
                <c:pt idx="7">
                  <c:v>1.03259076040625E-3</c:v>
                </c:pt>
                <c:pt idx="8">
                  <c:v>1.1976280601333699E-3</c:v>
                </c:pt>
                <c:pt idx="9">
                  <c:v>2.3325723232523999E-3</c:v>
                </c:pt>
                <c:pt idx="10">
                  <c:v>2.47769174522943E-3</c:v>
                </c:pt>
                <c:pt idx="11">
                  <c:v>2.5669078521712101E-3</c:v>
                </c:pt>
                <c:pt idx="12">
                  <c:v>2.7282883128217899E-3</c:v>
                </c:pt>
                <c:pt idx="13">
                  <c:v>2.9796617267614399E-3</c:v>
                </c:pt>
                <c:pt idx="14">
                  <c:v>3.0029526861542299E-3</c:v>
                </c:pt>
                <c:pt idx="15">
                  <c:v>3.0935499288591599E-3</c:v>
                </c:pt>
                <c:pt idx="16">
                  <c:v>3.2874377764009499E-3</c:v>
                </c:pt>
                <c:pt idx="17">
                  <c:v>3.61944940774756E-3</c:v>
                </c:pt>
                <c:pt idx="18">
                  <c:v>3.64897087158774E-3</c:v>
                </c:pt>
                <c:pt idx="19">
                  <c:v>3.9126768802597101E-3</c:v>
                </c:pt>
                <c:pt idx="20">
                  <c:v>4.7051581199609397E-3</c:v>
                </c:pt>
                <c:pt idx="21">
                  <c:v>4.8770233400828597E-3</c:v>
                </c:pt>
                <c:pt idx="22">
                  <c:v>5.4850899629663398E-3</c:v>
                </c:pt>
                <c:pt idx="23">
                  <c:v>5.6623840167722003E-3</c:v>
                </c:pt>
                <c:pt idx="24">
                  <c:v>5.9145820102480904E-3</c:v>
                </c:pt>
                <c:pt idx="25">
                  <c:v>5.9661312873838203E-3</c:v>
                </c:pt>
                <c:pt idx="26">
                  <c:v>6.9467876950665497E-3</c:v>
                </c:pt>
                <c:pt idx="27">
                  <c:v>7.59608197639953E-3</c:v>
                </c:pt>
                <c:pt idx="28">
                  <c:v>7.7867893375733396E-3</c:v>
                </c:pt>
                <c:pt idx="29">
                  <c:v>8.1027200724934495E-3</c:v>
                </c:pt>
                <c:pt idx="30">
                  <c:v>8.1268150127620196E-3</c:v>
                </c:pt>
                <c:pt idx="31">
                  <c:v>8.7201734123560498E-3</c:v>
                </c:pt>
                <c:pt idx="32">
                  <c:v>9.1465767792668698E-3</c:v>
                </c:pt>
                <c:pt idx="33">
                  <c:v>9.7557083595882204E-3</c:v>
                </c:pt>
                <c:pt idx="34">
                  <c:v>1.43804261215213E-2</c:v>
                </c:pt>
                <c:pt idx="35">
                  <c:v>1.43860868992701E-2</c:v>
                </c:pt>
                <c:pt idx="36">
                  <c:v>1.45637654875559E-2</c:v>
                </c:pt>
                <c:pt idx="37">
                  <c:v>2.0202518413294599E-2</c:v>
                </c:pt>
                <c:pt idx="38">
                  <c:v>2.0671481920566202E-2</c:v>
                </c:pt>
                <c:pt idx="39">
                  <c:v>2.2790208701508899E-2</c:v>
                </c:pt>
                <c:pt idx="40">
                  <c:v>2.2914888078214402E-2</c:v>
                </c:pt>
                <c:pt idx="41">
                  <c:v>2.3858399655852201E-2</c:v>
                </c:pt>
                <c:pt idx="42">
                  <c:v>2.5539936174037398E-2</c:v>
                </c:pt>
                <c:pt idx="43">
                  <c:v>2.6516981005845899E-2</c:v>
                </c:pt>
                <c:pt idx="44">
                  <c:v>2.6693259420512101E-2</c:v>
                </c:pt>
                <c:pt idx="45">
                  <c:v>2.69826156066066E-2</c:v>
                </c:pt>
                <c:pt idx="46">
                  <c:v>2.7249899902857401E-2</c:v>
                </c:pt>
                <c:pt idx="47">
                  <c:v>2.7414031307975699E-2</c:v>
                </c:pt>
                <c:pt idx="48">
                  <c:v>2.7786811020436002E-2</c:v>
                </c:pt>
                <c:pt idx="49">
                  <c:v>3.6481338036822603E-2</c:v>
                </c:pt>
                <c:pt idx="50">
                  <c:v>4.10522663793687E-2</c:v>
                </c:pt>
                <c:pt idx="51">
                  <c:v>0.104568543513801</c:v>
                </c:pt>
                <c:pt idx="52">
                  <c:v>0.10519062497897699</c:v>
                </c:pt>
                <c:pt idx="53">
                  <c:v>0.11118814903336199</c:v>
                </c:pt>
                <c:pt idx="54">
                  <c:v>0.11145441336964799</c:v>
                </c:pt>
                <c:pt idx="55">
                  <c:v>0.111488241919921</c:v>
                </c:pt>
                <c:pt idx="56">
                  <c:v>0.11157224285089801</c:v>
                </c:pt>
                <c:pt idx="57">
                  <c:v>0.11188495154353501</c:v>
                </c:pt>
                <c:pt idx="58">
                  <c:v>0.11210771368253999</c:v>
                </c:pt>
                <c:pt idx="59">
                  <c:v>0.114515783821133</c:v>
                </c:pt>
                <c:pt idx="60">
                  <c:v>0.115645348237535</c:v>
                </c:pt>
                <c:pt idx="61">
                  <c:v>0.11616641208079299</c:v>
                </c:pt>
                <c:pt idx="62">
                  <c:v>0.116222663726764</c:v>
                </c:pt>
                <c:pt idx="63">
                  <c:v>0.117799990706436</c:v>
                </c:pt>
                <c:pt idx="64">
                  <c:v>0.118307438829043</c:v>
                </c:pt>
                <c:pt idx="65">
                  <c:v>0.118378666380017</c:v>
                </c:pt>
                <c:pt idx="66">
                  <c:v>0.12024595337577999</c:v>
                </c:pt>
                <c:pt idx="67">
                  <c:v>0.120274607009107</c:v>
                </c:pt>
                <c:pt idx="68">
                  <c:v>0.124457222418871</c:v>
                </c:pt>
                <c:pt idx="69">
                  <c:v>0.124710340218099</c:v>
                </c:pt>
                <c:pt idx="70">
                  <c:v>0.124924679713591</c:v>
                </c:pt>
                <c:pt idx="71">
                  <c:v>0.14762966815464099</c:v>
                </c:pt>
                <c:pt idx="72">
                  <c:v>0.14788736154416901</c:v>
                </c:pt>
                <c:pt idx="73">
                  <c:v>0.14829523018506299</c:v>
                </c:pt>
                <c:pt idx="74">
                  <c:v>0.14830715316247201</c:v>
                </c:pt>
                <c:pt idx="75">
                  <c:v>0.14832671854118001</c:v>
                </c:pt>
                <c:pt idx="76">
                  <c:v>0.149999372598838</c:v>
                </c:pt>
                <c:pt idx="77">
                  <c:v>0.15031059696172699</c:v>
                </c:pt>
                <c:pt idx="78">
                  <c:v>0.15031846037517799</c:v>
                </c:pt>
                <c:pt idx="79">
                  <c:v>0.299203378991446</c:v>
                </c:pt>
                <c:pt idx="80">
                  <c:v>0.30040933379608198</c:v>
                </c:pt>
                <c:pt idx="81">
                  <c:v>0.309718332237921</c:v>
                </c:pt>
                <c:pt idx="82">
                  <c:v>0.310920452721833</c:v>
                </c:pt>
                <c:pt idx="83">
                  <c:v>0.31453032286793697</c:v>
                </c:pt>
                <c:pt idx="84">
                  <c:v>0.31862364334312898</c:v>
                </c:pt>
                <c:pt idx="85">
                  <c:v>0.31939363516416602</c:v>
                </c:pt>
                <c:pt idx="86">
                  <c:v>0.31940664203538899</c:v>
                </c:pt>
                <c:pt idx="87">
                  <c:v>0.32530861962293001</c:v>
                </c:pt>
                <c:pt idx="88">
                  <c:v>0.325349482196088</c:v>
                </c:pt>
                <c:pt idx="89">
                  <c:v>0.32629877690224002</c:v>
                </c:pt>
                <c:pt idx="90">
                  <c:v>0.32657031596387698</c:v>
                </c:pt>
                <c:pt idx="91">
                  <c:v>0.33331230982767601</c:v>
                </c:pt>
                <c:pt idx="92">
                  <c:v>0.333972428471422</c:v>
                </c:pt>
                <c:pt idx="93">
                  <c:v>0.33920990314336902</c:v>
                </c:pt>
                <c:pt idx="94">
                  <c:v>0.34912713207954699</c:v>
                </c:pt>
                <c:pt idx="95">
                  <c:v>0.34942752184961701</c:v>
                </c:pt>
                <c:pt idx="96">
                  <c:v>0.34952424657561798</c:v>
                </c:pt>
                <c:pt idx="97">
                  <c:v>0.34961039117544801</c:v>
                </c:pt>
                <c:pt idx="98">
                  <c:v>0.38067959182269701</c:v>
                </c:pt>
                <c:pt idx="99">
                  <c:v>0.38072732352165101</c:v>
                </c:pt>
                <c:pt idx="100">
                  <c:v>0.38135867302662002</c:v>
                </c:pt>
                <c:pt idx="101">
                  <c:v>0.38158217563256502</c:v>
                </c:pt>
                <c:pt idx="102">
                  <c:v>0.38284047571442498</c:v>
                </c:pt>
                <c:pt idx="103">
                  <c:v>0.382841369501974</c:v>
                </c:pt>
                <c:pt idx="104">
                  <c:v>0.38443562616066301</c:v>
                </c:pt>
                <c:pt idx="105">
                  <c:v>0.38823918270937002</c:v>
                </c:pt>
                <c:pt idx="106">
                  <c:v>0.40913960482350797</c:v>
                </c:pt>
                <c:pt idx="107">
                  <c:v>0.409418597719993</c:v>
                </c:pt>
                <c:pt idx="108">
                  <c:v>0.411153731162264</c:v>
                </c:pt>
                <c:pt idx="109">
                  <c:v>0.41667325505473901</c:v>
                </c:pt>
                <c:pt idx="110">
                  <c:v>0.41732069122705101</c:v>
                </c:pt>
                <c:pt idx="111">
                  <c:v>0.43181914726040899</c:v>
                </c:pt>
                <c:pt idx="112">
                  <c:v>0.44632489410885401</c:v>
                </c:pt>
                <c:pt idx="113">
                  <c:v>0.44677864322824301</c:v>
                </c:pt>
                <c:pt idx="114">
                  <c:v>0.450629864079442</c:v>
                </c:pt>
                <c:pt idx="115">
                  <c:v>0.45158785210742097</c:v>
                </c:pt>
                <c:pt idx="116">
                  <c:v>0.451607241480319</c:v>
                </c:pt>
                <c:pt idx="117">
                  <c:v>0.45161926923650197</c:v>
                </c:pt>
                <c:pt idx="118">
                  <c:v>0.45541328711638901</c:v>
                </c:pt>
                <c:pt idx="119">
                  <c:v>0.45542059448019601</c:v>
                </c:pt>
                <c:pt idx="120">
                  <c:v>0.46210697776015602</c:v>
                </c:pt>
                <c:pt idx="121">
                  <c:v>0.47135220503973702</c:v>
                </c:pt>
                <c:pt idx="122">
                  <c:v>0.47381779198416701</c:v>
                </c:pt>
                <c:pt idx="123">
                  <c:v>0.509306547718125</c:v>
                </c:pt>
                <c:pt idx="124">
                  <c:v>0.51005888419115097</c:v>
                </c:pt>
                <c:pt idx="125">
                  <c:v>0.510080515460551</c:v>
                </c:pt>
                <c:pt idx="126">
                  <c:v>0.51017200794725004</c:v>
                </c:pt>
                <c:pt idx="127">
                  <c:v>0.51051336826912896</c:v>
                </c:pt>
                <c:pt idx="128">
                  <c:v>0.51200986926237102</c:v>
                </c:pt>
                <c:pt idx="129">
                  <c:v>0.515018013627357</c:v>
                </c:pt>
                <c:pt idx="130">
                  <c:v>0.51833676741166501</c:v>
                </c:pt>
                <c:pt idx="131">
                  <c:v>0.52146857748360398</c:v>
                </c:pt>
                <c:pt idx="132">
                  <c:v>0.52147277663579905</c:v>
                </c:pt>
                <c:pt idx="133">
                  <c:v>0.52151921445846805</c:v>
                </c:pt>
                <c:pt idx="134">
                  <c:v>0.52215685075949603</c:v>
                </c:pt>
                <c:pt idx="135">
                  <c:v>0.52228779517365498</c:v>
                </c:pt>
                <c:pt idx="136">
                  <c:v>0.52271050526942597</c:v>
                </c:pt>
                <c:pt idx="137">
                  <c:v>0.53865520268153599</c:v>
                </c:pt>
                <c:pt idx="138">
                  <c:v>0.54123896175504904</c:v>
                </c:pt>
                <c:pt idx="139">
                  <c:v>0.54124835263367599</c:v>
                </c:pt>
                <c:pt idx="140">
                  <c:v>0.54276645556248104</c:v>
                </c:pt>
                <c:pt idx="141">
                  <c:v>0.54305959942302295</c:v>
                </c:pt>
                <c:pt idx="142">
                  <c:v>0.55942230738450105</c:v>
                </c:pt>
                <c:pt idx="143">
                  <c:v>0.559435921954613</c:v>
                </c:pt>
                <c:pt idx="144">
                  <c:v>0.58212501459283394</c:v>
                </c:pt>
                <c:pt idx="145">
                  <c:v>0.63044181331546101</c:v>
                </c:pt>
                <c:pt idx="146">
                  <c:v>0.65472777098869395</c:v>
                </c:pt>
                <c:pt idx="147">
                  <c:v>0.65476827169604401</c:v>
                </c:pt>
                <c:pt idx="148">
                  <c:v>0.68090923315644203</c:v>
                </c:pt>
                <c:pt idx="149">
                  <c:v>0.68104375608105705</c:v>
                </c:pt>
                <c:pt idx="150">
                  <c:v>0.683338516889476</c:v>
                </c:pt>
                <c:pt idx="151">
                  <c:v>0.69334599741667802</c:v>
                </c:pt>
                <c:pt idx="152">
                  <c:v>0.69365935744934704</c:v>
                </c:pt>
                <c:pt idx="153">
                  <c:v>0.69851489457602001</c:v>
                </c:pt>
                <c:pt idx="154">
                  <c:v>0.73549476325351404</c:v>
                </c:pt>
                <c:pt idx="155">
                  <c:v>0.75111770965107705</c:v>
                </c:pt>
                <c:pt idx="156">
                  <c:v>0.75547115216893002</c:v>
                </c:pt>
                <c:pt idx="157">
                  <c:v>0.75804181970005902</c:v>
                </c:pt>
                <c:pt idx="158">
                  <c:v>0.76858805746974401</c:v>
                </c:pt>
                <c:pt idx="159">
                  <c:v>0.77013738796156295</c:v>
                </c:pt>
                <c:pt idx="160">
                  <c:v>0.77230574900552895</c:v>
                </c:pt>
                <c:pt idx="161">
                  <c:v>0.77628297379315903</c:v>
                </c:pt>
                <c:pt idx="162">
                  <c:v>0.78422893674554395</c:v>
                </c:pt>
                <c:pt idx="163">
                  <c:v>0.78480057028844197</c:v>
                </c:pt>
                <c:pt idx="164">
                  <c:v>0.79987784381346105</c:v>
                </c:pt>
                <c:pt idx="165">
                  <c:v>0.79990886864322597</c:v>
                </c:pt>
                <c:pt idx="166">
                  <c:v>0.97127548810490005</c:v>
                </c:pt>
                <c:pt idx="167">
                  <c:v>0.97518617599680602</c:v>
                </c:pt>
                <c:pt idx="168">
                  <c:v>0.97966423952118997</c:v>
                </c:pt>
                <c:pt idx="169">
                  <c:v>0.97970343736269005</c:v>
                </c:pt>
                <c:pt idx="170">
                  <c:v>0.98525431418140796</c:v>
                </c:pt>
                <c:pt idx="171">
                  <c:v>0.98863543464539005</c:v>
                </c:pt>
                <c:pt idx="172">
                  <c:v>0.992769734994566</c:v>
                </c:pt>
                <c:pt idx="173">
                  <c:v>0.99309258824921798</c:v>
                </c:pt>
                <c:pt idx="174">
                  <c:v>0.99593560440269602</c:v>
                </c:pt>
                <c:pt idx="175">
                  <c:v>0.99644367947581203</c:v>
                </c:pt>
                <c:pt idx="176">
                  <c:v>0.99715303465044502</c:v>
                </c:pt>
                <c:pt idx="177">
                  <c:v>0.999999999999999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Per cap Accumulate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Sheet1!$C$2:$C$179</c:f>
              <c:numCache>
                <c:formatCode>General</c:formatCode>
                <c:ptCount val="178"/>
                <c:pt idx="0">
                  <c:v>0</c:v>
                </c:pt>
                <c:pt idx="1">
                  <c:v>6.1306075971137802E-4</c:v>
                </c:pt>
                <c:pt idx="2">
                  <c:v>7.2501541821293105E-4</c:v>
                </c:pt>
                <c:pt idx="3">
                  <c:v>1.07864874312533E-2</c:v>
                </c:pt>
                <c:pt idx="4">
                  <c:v>1.20598336296424E-2</c:v>
                </c:pt>
                <c:pt idx="5">
                  <c:v>1.44459539805622E-2</c:v>
                </c:pt>
                <c:pt idx="6">
                  <c:v>1.5112214300091799E-2</c:v>
                </c:pt>
                <c:pt idx="7">
                  <c:v>1.8665589405613001E-2</c:v>
                </c:pt>
                <c:pt idx="8">
                  <c:v>2.0949531379330599E-2</c:v>
                </c:pt>
                <c:pt idx="9">
                  <c:v>3.3531908781324102E-2</c:v>
                </c:pt>
                <c:pt idx="10">
                  <c:v>3.5049767590157703E-2</c:v>
                </c:pt>
                <c:pt idx="11">
                  <c:v>3.59637093437861E-2</c:v>
                </c:pt>
                <c:pt idx="12">
                  <c:v>3.7588652118305602E-2</c:v>
                </c:pt>
                <c:pt idx="13">
                  <c:v>4.01082448361667E-2</c:v>
                </c:pt>
                <c:pt idx="14">
                  <c:v>4.03379713353001E-2</c:v>
                </c:pt>
                <c:pt idx="15">
                  <c:v>4.1228551255795103E-2</c:v>
                </c:pt>
                <c:pt idx="16">
                  <c:v>4.3122476968202698E-2</c:v>
                </c:pt>
                <c:pt idx="17">
                  <c:v>4.6287608363864398E-2</c:v>
                </c:pt>
                <c:pt idx="18">
                  <c:v>4.6551345814611601E-2</c:v>
                </c:pt>
                <c:pt idx="19">
                  <c:v>4.8903393738144799E-2</c:v>
                </c:pt>
                <c:pt idx="20">
                  <c:v>5.57664786352641E-2</c:v>
                </c:pt>
                <c:pt idx="21">
                  <c:v>5.7252725384055403E-2</c:v>
                </c:pt>
                <c:pt idx="22">
                  <c:v>6.2377073326718498E-2</c:v>
                </c:pt>
                <c:pt idx="23">
                  <c:v>6.3728340809672296E-2</c:v>
                </c:pt>
                <c:pt idx="24">
                  <c:v>6.5439787124236107E-2</c:v>
                </c:pt>
                <c:pt idx="25">
                  <c:v>6.5765555708692594E-2</c:v>
                </c:pt>
                <c:pt idx="26">
                  <c:v>7.19442759681585E-2</c:v>
                </c:pt>
                <c:pt idx="27">
                  <c:v>7.5878428446980103E-2</c:v>
                </c:pt>
                <c:pt idx="28">
                  <c:v>7.7023080609092104E-2</c:v>
                </c:pt>
                <c:pt idx="29">
                  <c:v>7.8918963151776905E-2</c:v>
                </c:pt>
                <c:pt idx="30">
                  <c:v>7.9053432346890495E-2</c:v>
                </c:pt>
                <c:pt idx="31">
                  <c:v>8.2045980013740305E-2</c:v>
                </c:pt>
                <c:pt idx="32">
                  <c:v>8.4158443634620494E-2</c:v>
                </c:pt>
                <c:pt idx="33">
                  <c:v>8.7132796254609401E-2</c:v>
                </c:pt>
                <c:pt idx="34">
                  <c:v>0.109362079340576</c:v>
                </c:pt>
                <c:pt idx="35">
                  <c:v>0.109387104137912</c:v>
                </c:pt>
                <c:pt idx="36">
                  <c:v>0.110168113739241</c:v>
                </c:pt>
                <c:pt idx="37">
                  <c:v>0.13429375172159599</c:v>
                </c:pt>
                <c:pt idx="38">
                  <c:v>0.136294678095563</c:v>
                </c:pt>
                <c:pt idx="39">
                  <c:v>0.145260637432441</c:v>
                </c:pt>
                <c:pt idx="40">
                  <c:v>0.14578652851607701</c:v>
                </c:pt>
                <c:pt idx="41">
                  <c:v>0.149493757583119</c:v>
                </c:pt>
                <c:pt idx="42">
                  <c:v>0.15576708074145801</c:v>
                </c:pt>
                <c:pt idx="43">
                  <c:v>0.15930609546281899</c:v>
                </c:pt>
                <c:pt idx="44">
                  <c:v>0.159925138676485</c:v>
                </c:pt>
                <c:pt idx="45">
                  <c:v>0.160873261405301</c:v>
                </c:pt>
                <c:pt idx="46">
                  <c:v>0.16174844921779699</c:v>
                </c:pt>
                <c:pt idx="47">
                  <c:v>0.16227707998261401</c:v>
                </c:pt>
                <c:pt idx="48">
                  <c:v>0.163430729138934</c:v>
                </c:pt>
                <c:pt idx="49">
                  <c:v>0.189730183563487</c:v>
                </c:pt>
                <c:pt idx="50">
                  <c:v>0.20277374478888699</c:v>
                </c:pt>
                <c:pt idx="51">
                  <c:v>0.38333388088349102</c:v>
                </c:pt>
                <c:pt idx="52">
                  <c:v>0.38484069662402498</c:v>
                </c:pt>
                <c:pt idx="53">
                  <c:v>0.39882643495035602</c:v>
                </c:pt>
                <c:pt idx="54">
                  <c:v>0.39944115525894902</c:v>
                </c:pt>
                <c:pt idx="55">
                  <c:v>0.39951548822938099</c:v>
                </c:pt>
                <c:pt idx="56">
                  <c:v>0.39969417335440399</c:v>
                </c:pt>
                <c:pt idx="57">
                  <c:v>0.40035781471691301</c:v>
                </c:pt>
                <c:pt idx="58">
                  <c:v>0.40080560781026098</c:v>
                </c:pt>
                <c:pt idx="59">
                  <c:v>0.40559789288088099</c:v>
                </c:pt>
                <c:pt idx="60">
                  <c:v>0.407778889515159</c:v>
                </c:pt>
                <c:pt idx="61">
                  <c:v>0.40875399520801903</c:v>
                </c:pt>
                <c:pt idx="62">
                  <c:v>0.40885916703958203</c:v>
                </c:pt>
                <c:pt idx="63">
                  <c:v>0.41177235126557199</c:v>
                </c:pt>
                <c:pt idx="64">
                  <c:v>0.41270074710194099</c:v>
                </c:pt>
                <c:pt idx="65">
                  <c:v>0.41282760250773598</c:v>
                </c:pt>
                <c:pt idx="66">
                  <c:v>0.41592648633352902</c:v>
                </c:pt>
                <c:pt idx="67">
                  <c:v>0.41597345144811998</c:v>
                </c:pt>
                <c:pt idx="68">
                  <c:v>0.42276044893940701</c:v>
                </c:pt>
                <c:pt idx="69">
                  <c:v>0.423169495813215</c:v>
                </c:pt>
                <c:pt idx="70">
                  <c:v>0.42351459229156502</c:v>
                </c:pt>
                <c:pt idx="71">
                  <c:v>0.459306856396274</c:v>
                </c:pt>
                <c:pt idx="72">
                  <c:v>0.45970469403900499</c:v>
                </c:pt>
                <c:pt idx="73">
                  <c:v>0.460274865052691</c:v>
                </c:pt>
                <c:pt idx="74">
                  <c:v>0.46029110371475002</c:v>
                </c:pt>
                <c:pt idx="75">
                  <c:v>0.46031772406082999</c:v>
                </c:pt>
                <c:pt idx="76">
                  <c:v>0.46258468921773699</c:v>
                </c:pt>
                <c:pt idx="77">
                  <c:v>0.46300518068276703</c:v>
                </c:pt>
                <c:pt idx="78">
                  <c:v>0.46301578317469599</c:v>
                </c:pt>
                <c:pt idx="79">
                  <c:v>0.66228952912360395</c:v>
                </c:pt>
                <c:pt idx="80">
                  <c:v>0.66386266400724903</c:v>
                </c:pt>
                <c:pt idx="81">
                  <c:v>0.67568524466185897</c:v>
                </c:pt>
                <c:pt idx="82">
                  <c:v>0.67717549104819397</c:v>
                </c:pt>
                <c:pt idx="83">
                  <c:v>0.68160021633366297</c:v>
                </c:pt>
                <c:pt idx="84">
                  <c:v>0.68655076187198305</c:v>
                </c:pt>
                <c:pt idx="85">
                  <c:v>0.68747868966092496</c:v>
                </c:pt>
                <c:pt idx="86">
                  <c:v>0.687494292330874</c:v>
                </c:pt>
                <c:pt idx="87">
                  <c:v>0.69448717337341304</c:v>
                </c:pt>
                <c:pt idx="88">
                  <c:v>0.69453545338648204</c:v>
                </c:pt>
                <c:pt idx="89">
                  <c:v>0.69561335830245197</c:v>
                </c:pt>
                <c:pt idx="90">
                  <c:v>0.69591902950641005</c:v>
                </c:pt>
                <c:pt idx="91">
                  <c:v>0.703411942903027</c:v>
                </c:pt>
                <c:pt idx="92">
                  <c:v>0.70409384123364804</c:v>
                </c:pt>
                <c:pt idx="93">
                  <c:v>0.70943661942793401</c:v>
                </c:pt>
                <c:pt idx="94">
                  <c:v>0.71947424700817797</c:v>
                </c:pt>
                <c:pt idx="95">
                  <c:v>0.71977579577153905</c:v>
                </c:pt>
                <c:pt idx="96">
                  <c:v>0.71986795003394999</c:v>
                </c:pt>
                <c:pt idx="97">
                  <c:v>0.71994812246034501</c:v>
                </c:pt>
                <c:pt idx="98">
                  <c:v>0.74851490436278201</c:v>
                </c:pt>
                <c:pt idx="99">
                  <c:v>0.74855675006011502</c:v>
                </c:pt>
                <c:pt idx="100">
                  <c:v>0.74910970845136704</c:v>
                </c:pt>
                <c:pt idx="101">
                  <c:v>0.74930372732695205</c:v>
                </c:pt>
                <c:pt idx="102">
                  <c:v>0.75039489259683301</c:v>
                </c:pt>
                <c:pt idx="103">
                  <c:v>0.75039565584676304</c:v>
                </c:pt>
                <c:pt idx="104">
                  <c:v>0.75173997062769704</c:v>
                </c:pt>
                <c:pt idx="105">
                  <c:v>0.75491093256978903</c:v>
                </c:pt>
                <c:pt idx="106">
                  <c:v>0.77208893671787304</c:v>
                </c:pt>
                <c:pt idx="107">
                  <c:v>0.77231676266527305</c:v>
                </c:pt>
                <c:pt idx="108">
                  <c:v>0.77372345486373895</c:v>
                </c:pt>
                <c:pt idx="109">
                  <c:v>0.77810278667611399</c:v>
                </c:pt>
                <c:pt idx="110">
                  <c:v>0.77860527820960002</c:v>
                </c:pt>
                <c:pt idx="111">
                  <c:v>0.78976441826315602</c:v>
                </c:pt>
                <c:pt idx="112">
                  <c:v>0.80074541682165401</c:v>
                </c:pt>
                <c:pt idx="113">
                  <c:v>0.801050894985744</c:v>
                </c:pt>
                <c:pt idx="114">
                  <c:v>0.80361509476198201</c:v>
                </c:pt>
                <c:pt idx="115">
                  <c:v>0.804250047430491</c:v>
                </c:pt>
                <c:pt idx="116">
                  <c:v>0.80426275346299303</c:v>
                </c:pt>
                <c:pt idx="117">
                  <c:v>0.804270619243586</c:v>
                </c:pt>
                <c:pt idx="118">
                  <c:v>0.80672914528460604</c:v>
                </c:pt>
                <c:pt idx="119">
                  <c:v>0.80673385634830397</c:v>
                </c:pt>
                <c:pt idx="120">
                  <c:v>0.81103478457343103</c:v>
                </c:pt>
                <c:pt idx="121">
                  <c:v>0.81675555071494699</c:v>
                </c:pt>
                <c:pt idx="122">
                  <c:v>0.81823627043537805</c:v>
                </c:pt>
                <c:pt idx="123">
                  <c:v>0.83946484970274005</c:v>
                </c:pt>
                <c:pt idx="124">
                  <c:v>0.839914498948651</c:v>
                </c:pt>
                <c:pt idx="125">
                  <c:v>0.83992739980292597</c:v>
                </c:pt>
                <c:pt idx="126">
                  <c:v>0.83998179710087295</c:v>
                </c:pt>
                <c:pt idx="127">
                  <c:v>0.84018080635399195</c:v>
                </c:pt>
                <c:pt idx="128">
                  <c:v>0.84098238212570897</c:v>
                </c:pt>
                <c:pt idx="129">
                  <c:v>0.84255962177937804</c:v>
                </c:pt>
                <c:pt idx="130">
                  <c:v>0.84423758369568702</c:v>
                </c:pt>
                <c:pt idx="131">
                  <c:v>0.84579626182373202</c:v>
                </c:pt>
                <c:pt idx="132">
                  <c:v>0.84579833418094597</c:v>
                </c:pt>
                <c:pt idx="133">
                  <c:v>0.84582083416532305</c:v>
                </c:pt>
                <c:pt idx="134">
                  <c:v>0.84612565896371195</c:v>
                </c:pt>
                <c:pt idx="135">
                  <c:v>0.84618726837955804</c:v>
                </c:pt>
                <c:pt idx="136">
                  <c:v>0.84638522066516098</c:v>
                </c:pt>
                <c:pt idx="137">
                  <c:v>0.85377707353389898</c:v>
                </c:pt>
                <c:pt idx="138">
                  <c:v>0.85492989276728304</c:v>
                </c:pt>
                <c:pt idx="139">
                  <c:v>0.85493406584371701</c:v>
                </c:pt>
                <c:pt idx="140">
                  <c:v>0.855589599531836</c:v>
                </c:pt>
                <c:pt idx="141">
                  <c:v>0.855715951549057</c:v>
                </c:pt>
                <c:pt idx="142">
                  <c:v>0.86256518420233896</c:v>
                </c:pt>
                <c:pt idx="143">
                  <c:v>0.86257074211708196</c:v>
                </c:pt>
                <c:pt idx="144">
                  <c:v>0.87158772337559198</c:v>
                </c:pt>
                <c:pt idx="145">
                  <c:v>0.89056963043078297</c:v>
                </c:pt>
                <c:pt idx="146">
                  <c:v>0.89988528891039599</c:v>
                </c:pt>
                <c:pt idx="147">
                  <c:v>0.89990042501783396</c:v>
                </c:pt>
                <c:pt idx="148">
                  <c:v>0.90956945039764603</c:v>
                </c:pt>
                <c:pt idx="149">
                  <c:v>0.909616819411035</c:v>
                </c:pt>
                <c:pt idx="150">
                  <c:v>0.91041680631616095</c:v>
                </c:pt>
                <c:pt idx="151">
                  <c:v>0.91386552441259505</c:v>
                </c:pt>
                <c:pt idx="152">
                  <c:v>0.91397247042902297</c:v>
                </c:pt>
                <c:pt idx="153">
                  <c:v>0.91560261785532604</c:v>
                </c:pt>
                <c:pt idx="154">
                  <c:v>0.92774616188663495</c:v>
                </c:pt>
                <c:pt idx="155">
                  <c:v>0.93286658577428905</c:v>
                </c:pt>
                <c:pt idx="156">
                  <c:v>0.93426976286527796</c:v>
                </c:pt>
                <c:pt idx="157">
                  <c:v>0.93509671595482902</c:v>
                </c:pt>
                <c:pt idx="158">
                  <c:v>0.93847657702787401</c:v>
                </c:pt>
                <c:pt idx="159">
                  <c:v>0.93896590309397199</c:v>
                </c:pt>
                <c:pt idx="160">
                  <c:v>0.93964558161461997</c:v>
                </c:pt>
                <c:pt idx="161">
                  <c:v>0.94089120847612195</c:v>
                </c:pt>
                <c:pt idx="162">
                  <c:v>0.94336991460779995</c:v>
                </c:pt>
                <c:pt idx="163">
                  <c:v>0.94354736576259801</c:v>
                </c:pt>
                <c:pt idx="164">
                  <c:v>0.94776103328593198</c:v>
                </c:pt>
                <c:pt idx="165">
                  <c:v>0.947769438093227</c:v>
                </c:pt>
                <c:pt idx="166">
                  <c:v>0.99410435176732104</c:v>
                </c:pt>
                <c:pt idx="167">
                  <c:v>0.99515442924408204</c:v>
                </c:pt>
                <c:pt idx="168">
                  <c:v>0.99632297380197399</c:v>
                </c:pt>
                <c:pt idx="169">
                  <c:v>0.99633258451446405</c:v>
                </c:pt>
                <c:pt idx="170">
                  <c:v>0.99755973449090096</c:v>
                </c:pt>
                <c:pt idx="171">
                  <c:v>0.99829521638218499</c:v>
                </c:pt>
                <c:pt idx="172">
                  <c:v>0.99906495542515195</c:v>
                </c:pt>
                <c:pt idx="173">
                  <c:v>0.99912336810081104</c:v>
                </c:pt>
                <c:pt idx="174">
                  <c:v>0.99957862292745903</c:v>
                </c:pt>
                <c:pt idx="175">
                  <c:v>0.99965574977872695</c:v>
                </c:pt>
                <c:pt idx="176">
                  <c:v>0.99973845993690302</c:v>
                </c:pt>
                <c:pt idx="177">
                  <c:v>1</c:v>
                </c:pt>
              </c:numCache>
            </c:numRef>
          </c:xVal>
          <c:yVal>
            <c:numRef>
              <c:f>Sheet1!$E$2:$E$179</c:f>
              <c:numCache>
                <c:formatCode>General</c:formatCode>
                <c:ptCount val="178"/>
                <c:pt idx="0">
                  <c:v>0</c:v>
                </c:pt>
                <c:pt idx="1">
                  <c:v>6.1306075971137802E-4</c:v>
                </c:pt>
                <c:pt idx="2">
                  <c:v>7.2501541821293105E-4</c:v>
                </c:pt>
                <c:pt idx="3">
                  <c:v>1.07864874312533E-2</c:v>
                </c:pt>
                <c:pt idx="4">
                  <c:v>1.20598336296424E-2</c:v>
                </c:pt>
                <c:pt idx="5">
                  <c:v>1.44459539805622E-2</c:v>
                </c:pt>
                <c:pt idx="6">
                  <c:v>1.5112214300091799E-2</c:v>
                </c:pt>
                <c:pt idx="7">
                  <c:v>1.8665589405613001E-2</c:v>
                </c:pt>
                <c:pt idx="8">
                  <c:v>2.0949531379330599E-2</c:v>
                </c:pt>
                <c:pt idx="9">
                  <c:v>3.3531908781324102E-2</c:v>
                </c:pt>
                <c:pt idx="10">
                  <c:v>3.5049767590157703E-2</c:v>
                </c:pt>
                <c:pt idx="11">
                  <c:v>3.59637093437861E-2</c:v>
                </c:pt>
                <c:pt idx="12">
                  <c:v>3.7588652118305602E-2</c:v>
                </c:pt>
                <c:pt idx="13">
                  <c:v>4.01082448361667E-2</c:v>
                </c:pt>
                <c:pt idx="14">
                  <c:v>4.03379713353001E-2</c:v>
                </c:pt>
                <c:pt idx="15">
                  <c:v>4.1228551255795103E-2</c:v>
                </c:pt>
                <c:pt idx="16">
                  <c:v>4.3122476968202698E-2</c:v>
                </c:pt>
                <c:pt idx="17">
                  <c:v>4.6287608363864398E-2</c:v>
                </c:pt>
                <c:pt idx="18">
                  <c:v>4.6551345814611601E-2</c:v>
                </c:pt>
                <c:pt idx="19">
                  <c:v>4.8903393738144799E-2</c:v>
                </c:pt>
                <c:pt idx="20">
                  <c:v>5.57664786352641E-2</c:v>
                </c:pt>
                <c:pt idx="21">
                  <c:v>5.7252725384055403E-2</c:v>
                </c:pt>
                <c:pt idx="22">
                  <c:v>6.2377073326718498E-2</c:v>
                </c:pt>
                <c:pt idx="23">
                  <c:v>6.3728340809672296E-2</c:v>
                </c:pt>
                <c:pt idx="24">
                  <c:v>6.5439787124236107E-2</c:v>
                </c:pt>
                <c:pt idx="25">
                  <c:v>6.5765555708692594E-2</c:v>
                </c:pt>
                <c:pt idx="26">
                  <c:v>7.19442759681585E-2</c:v>
                </c:pt>
                <c:pt idx="27">
                  <c:v>7.5878428446980103E-2</c:v>
                </c:pt>
                <c:pt idx="28">
                  <c:v>7.7023080609092104E-2</c:v>
                </c:pt>
                <c:pt idx="29">
                  <c:v>7.8918963151776905E-2</c:v>
                </c:pt>
                <c:pt idx="30">
                  <c:v>7.9053432346890495E-2</c:v>
                </c:pt>
                <c:pt idx="31">
                  <c:v>8.2045980013740305E-2</c:v>
                </c:pt>
                <c:pt idx="32">
                  <c:v>8.4158443634620494E-2</c:v>
                </c:pt>
                <c:pt idx="33">
                  <c:v>8.7132796254609401E-2</c:v>
                </c:pt>
                <c:pt idx="34">
                  <c:v>0.109362079340576</c:v>
                </c:pt>
                <c:pt idx="35">
                  <c:v>0.109387104137912</c:v>
                </c:pt>
                <c:pt idx="36">
                  <c:v>0.110168113739241</c:v>
                </c:pt>
                <c:pt idx="37">
                  <c:v>0.13429375172159599</c:v>
                </c:pt>
                <c:pt idx="38">
                  <c:v>0.136294678095563</c:v>
                </c:pt>
                <c:pt idx="39">
                  <c:v>0.145260637432441</c:v>
                </c:pt>
                <c:pt idx="40">
                  <c:v>0.14578652851607701</c:v>
                </c:pt>
                <c:pt idx="41">
                  <c:v>0.149493757583119</c:v>
                </c:pt>
                <c:pt idx="42">
                  <c:v>0.15576708074145801</c:v>
                </c:pt>
                <c:pt idx="43">
                  <c:v>0.15930609546281899</c:v>
                </c:pt>
                <c:pt idx="44">
                  <c:v>0.159925138676485</c:v>
                </c:pt>
                <c:pt idx="45">
                  <c:v>0.160873261405301</c:v>
                </c:pt>
                <c:pt idx="46">
                  <c:v>0.16174844921779699</c:v>
                </c:pt>
                <c:pt idx="47">
                  <c:v>0.16227707998261401</c:v>
                </c:pt>
                <c:pt idx="48">
                  <c:v>0.163430729138934</c:v>
                </c:pt>
                <c:pt idx="49">
                  <c:v>0.189730183563487</c:v>
                </c:pt>
                <c:pt idx="50">
                  <c:v>0.20277374478888699</c:v>
                </c:pt>
                <c:pt idx="51">
                  <c:v>0.38333388088349102</c:v>
                </c:pt>
                <c:pt idx="52">
                  <c:v>0.38484069662402498</c:v>
                </c:pt>
                <c:pt idx="53">
                  <c:v>0.39882643495035602</c:v>
                </c:pt>
                <c:pt idx="54">
                  <c:v>0.39944115525894902</c:v>
                </c:pt>
                <c:pt idx="55">
                  <c:v>0.39951548822938099</c:v>
                </c:pt>
                <c:pt idx="56">
                  <c:v>0.39969417335440399</c:v>
                </c:pt>
                <c:pt idx="57">
                  <c:v>0.40035781471691301</c:v>
                </c:pt>
                <c:pt idx="58">
                  <c:v>0.40080560781026098</c:v>
                </c:pt>
                <c:pt idx="59">
                  <c:v>0.40559789288088099</c:v>
                </c:pt>
                <c:pt idx="60">
                  <c:v>0.407778889515159</c:v>
                </c:pt>
                <c:pt idx="61">
                  <c:v>0.40875399520801903</c:v>
                </c:pt>
                <c:pt idx="62">
                  <c:v>0.40885916703958203</c:v>
                </c:pt>
                <c:pt idx="63">
                  <c:v>0.41177235126557199</c:v>
                </c:pt>
                <c:pt idx="64">
                  <c:v>0.41270074710194099</c:v>
                </c:pt>
                <c:pt idx="65">
                  <c:v>0.41282760250773598</c:v>
                </c:pt>
                <c:pt idx="66">
                  <c:v>0.41592648633352902</c:v>
                </c:pt>
                <c:pt idx="67">
                  <c:v>0.41597345144811998</c:v>
                </c:pt>
                <c:pt idx="68">
                  <c:v>0.42276044893940701</c:v>
                </c:pt>
                <c:pt idx="69">
                  <c:v>0.423169495813215</c:v>
                </c:pt>
                <c:pt idx="70">
                  <c:v>0.42351459229156502</c:v>
                </c:pt>
                <c:pt idx="71">
                  <c:v>0.459306856396274</c:v>
                </c:pt>
                <c:pt idx="72">
                  <c:v>0.45970469403900499</c:v>
                </c:pt>
                <c:pt idx="73">
                  <c:v>0.460274865052691</c:v>
                </c:pt>
                <c:pt idx="74">
                  <c:v>0.46029110371475002</c:v>
                </c:pt>
                <c:pt idx="75">
                  <c:v>0.46031772406082999</c:v>
                </c:pt>
                <c:pt idx="76">
                  <c:v>0.46258468921773699</c:v>
                </c:pt>
                <c:pt idx="77">
                  <c:v>0.46300518068276703</c:v>
                </c:pt>
                <c:pt idx="78">
                  <c:v>0.46301578317469599</c:v>
                </c:pt>
                <c:pt idx="79">
                  <c:v>0.66228952912360395</c:v>
                </c:pt>
                <c:pt idx="80">
                  <c:v>0.66386266400724903</c:v>
                </c:pt>
                <c:pt idx="81">
                  <c:v>0.67568524466185897</c:v>
                </c:pt>
                <c:pt idx="82">
                  <c:v>0.67717549104819397</c:v>
                </c:pt>
                <c:pt idx="83">
                  <c:v>0.68160021633366297</c:v>
                </c:pt>
                <c:pt idx="84">
                  <c:v>0.68655076187198305</c:v>
                </c:pt>
                <c:pt idx="85">
                  <c:v>0.68747868966092496</c:v>
                </c:pt>
                <c:pt idx="86">
                  <c:v>0.687494292330874</c:v>
                </c:pt>
                <c:pt idx="87">
                  <c:v>0.69448717337341304</c:v>
                </c:pt>
                <c:pt idx="88">
                  <c:v>0.69453545338648204</c:v>
                </c:pt>
                <c:pt idx="89">
                  <c:v>0.69561335830245197</c:v>
                </c:pt>
                <c:pt idx="90">
                  <c:v>0.69591902950641005</c:v>
                </c:pt>
                <c:pt idx="91">
                  <c:v>0.703411942903027</c:v>
                </c:pt>
                <c:pt idx="92">
                  <c:v>0.70409384123364804</c:v>
                </c:pt>
                <c:pt idx="93">
                  <c:v>0.70943661942793401</c:v>
                </c:pt>
                <c:pt idx="94">
                  <c:v>0.71947424700817797</c:v>
                </c:pt>
                <c:pt idx="95">
                  <c:v>0.71977579577153905</c:v>
                </c:pt>
                <c:pt idx="96">
                  <c:v>0.71986795003394999</c:v>
                </c:pt>
                <c:pt idx="97">
                  <c:v>0.71994812246034501</c:v>
                </c:pt>
                <c:pt idx="98">
                  <c:v>0.74851490436278201</c:v>
                </c:pt>
                <c:pt idx="99">
                  <c:v>0.74855675006011502</c:v>
                </c:pt>
                <c:pt idx="100">
                  <c:v>0.74910970845136704</c:v>
                </c:pt>
                <c:pt idx="101">
                  <c:v>0.74930372732695205</c:v>
                </c:pt>
                <c:pt idx="102">
                  <c:v>0.75039489259683301</c:v>
                </c:pt>
                <c:pt idx="103">
                  <c:v>0.75039565584676304</c:v>
                </c:pt>
                <c:pt idx="104">
                  <c:v>0.75173997062769704</c:v>
                </c:pt>
                <c:pt idx="105">
                  <c:v>0.75491093256978903</c:v>
                </c:pt>
                <c:pt idx="106">
                  <c:v>0.77208893671787304</c:v>
                </c:pt>
                <c:pt idx="107">
                  <c:v>0.77231676266527305</c:v>
                </c:pt>
                <c:pt idx="108">
                  <c:v>0.77372345486373895</c:v>
                </c:pt>
                <c:pt idx="109">
                  <c:v>0.77810278667611399</c:v>
                </c:pt>
                <c:pt idx="110">
                  <c:v>0.77860527820960002</c:v>
                </c:pt>
                <c:pt idx="111">
                  <c:v>0.78976441826315602</c:v>
                </c:pt>
                <c:pt idx="112">
                  <c:v>0.80074541682165401</c:v>
                </c:pt>
                <c:pt idx="113">
                  <c:v>0.801050894985744</c:v>
                </c:pt>
                <c:pt idx="114">
                  <c:v>0.80361509476198201</c:v>
                </c:pt>
                <c:pt idx="115">
                  <c:v>0.804250047430491</c:v>
                </c:pt>
                <c:pt idx="116">
                  <c:v>0.80426275346299303</c:v>
                </c:pt>
                <c:pt idx="117">
                  <c:v>0.804270619243586</c:v>
                </c:pt>
                <c:pt idx="118">
                  <c:v>0.80672914528460604</c:v>
                </c:pt>
                <c:pt idx="119">
                  <c:v>0.80673385634830397</c:v>
                </c:pt>
                <c:pt idx="120">
                  <c:v>0.81103478457343103</c:v>
                </c:pt>
                <c:pt idx="121">
                  <c:v>0.81675555071494699</c:v>
                </c:pt>
                <c:pt idx="122">
                  <c:v>0.81823627043537805</c:v>
                </c:pt>
                <c:pt idx="123">
                  <c:v>0.83946484970274005</c:v>
                </c:pt>
                <c:pt idx="124">
                  <c:v>0.839914498948651</c:v>
                </c:pt>
                <c:pt idx="125">
                  <c:v>0.83992739980292597</c:v>
                </c:pt>
                <c:pt idx="126">
                  <c:v>0.83998179710087295</c:v>
                </c:pt>
                <c:pt idx="127">
                  <c:v>0.84018080635399195</c:v>
                </c:pt>
                <c:pt idx="128">
                  <c:v>0.84098238212570897</c:v>
                </c:pt>
                <c:pt idx="129">
                  <c:v>0.84255962177937804</c:v>
                </c:pt>
                <c:pt idx="130">
                  <c:v>0.84423758369568702</c:v>
                </c:pt>
                <c:pt idx="131">
                  <c:v>0.84579626182373202</c:v>
                </c:pt>
                <c:pt idx="132">
                  <c:v>0.84579833418094597</c:v>
                </c:pt>
                <c:pt idx="133">
                  <c:v>0.84582083416532305</c:v>
                </c:pt>
                <c:pt idx="134">
                  <c:v>0.84612565896371195</c:v>
                </c:pt>
                <c:pt idx="135">
                  <c:v>0.84618726837955804</c:v>
                </c:pt>
                <c:pt idx="136">
                  <c:v>0.84638522066516098</c:v>
                </c:pt>
                <c:pt idx="137">
                  <c:v>0.85377707353389898</c:v>
                </c:pt>
                <c:pt idx="138">
                  <c:v>0.85492989276728304</c:v>
                </c:pt>
                <c:pt idx="139">
                  <c:v>0.85493406584371701</c:v>
                </c:pt>
                <c:pt idx="140">
                  <c:v>0.855589599531836</c:v>
                </c:pt>
                <c:pt idx="141">
                  <c:v>0.855715951549057</c:v>
                </c:pt>
                <c:pt idx="142">
                  <c:v>0.86256518420233896</c:v>
                </c:pt>
                <c:pt idx="143">
                  <c:v>0.86257074211708196</c:v>
                </c:pt>
                <c:pt idx="144">
                  <c:v>0.87158772337559198</c:v>
                </c:pt>
                <c:pt idx="145">
                  <c:v>0.89056963043078297</c:v>
                </c:pt>
                <c:pt idx="146">
                  <c:v>0.89988528891039599</c:v>
                </c:pt>
                <c:pt idx="147">
                  <c:v>0.89990042501783396</c:v>
                </c:pt>
                <c:pt idx="148">
                  <c:v>0.90956945039764603</c:v>
                </c:pt>
                <c:pt idx="149">
                  <c:v>0.909616819411035</c:v>
                </c:pt>
                <c:pt idx="150">
                  <c:v>0.91041680631616095</c:v>
                </c:pt>
                <c:pt idx="151">
                  <c:v>0.91386552441259505</c:v>
                </c:pt>
                <c:pt idx="152">
                  <c:v>0.91397247042902297</c:v>
                </c:pt>
                <c:pt idx="153">
                  <c:v>0.91560261785532604</c:v>
                </c:pt>
                <c:pt idx="154">
                  <c:v>0.92774616188663495</c:v>
                </c:pt>
                <c:pt idx="155">
                  <c:v>0.93286658577428905</c:v>
                </c:pt>
                <c:pt idx="156">
                  <c:v>0.93426976286527796</c:v>
                </c:pt>
                <c:pt idx="157">
                  <c:v>0.93509671595482902</c:v>
                </c:pt>
                <c:pt idx="158">
                  <c:v>0.93847657702787401</c:v>
                </c:pt>
                <c:pt idx="159">
                  <c:v>0.93896590309397199</c:v>
                </c:pt>
                <c:pt idx="160">
                  <c:v>0.93964558161461997</c:v>
                </c:pt>
                <c:pt idx="161">
                  <c:v>0.94089120847612195</c:v>
                </c:pt>
                <c:pt idx="162">
                  <c:v>0.94336991460779995</c:v>
                </c:pt>
                <c:pt idx="163">
                  <c:v>0.94354736576259801</c:v>
                </c:pt>
                <c:pt idx="164">
                  <c:v>0.94776103328593198</c:v>
                </c:pt>
                <c:pt idx="165">
                  <c:v>0.947769438093227</c:v>
                </c:pt>
                <c:pt idx="166">
                  <c:v>0.99410435176732104</c:v>
                </c:pt>
                <c:pt idx="167">
                  <c:v>0.99515442924408204</c:v>
                </c:pt>
                <c:pt idx="168">
                  <c:v>0.99632297380197399</c:v>
                </c:pt>
                <c:pt idx="169">
                  <c:v>0.99633258451446405</c:v>
                </c:pt>
                <c:pt idx="170">
                  <c:v>0.99755973449090096</c:v>
                </c:pt>
                <c:pt idx="171">
                  <c:v>0.99829521638218499</c:v>
                </c:pt>
                <c:pt idx="172">
                  <c:v>0.99906495542515195</c:v>
                </c:pt>
                <c:pt idx="173">
                  <c:v>0.99912336810081104</c:v>
                </c:pt>
                <c:pt idx="174">
                  <c:v>0.99957862292745903</c:v>
                </c:pt>
                <c:pt idx="175">
                  <c:v>0.99965574977872695</c:v>
                </c:pt>
                <c:pt idx="176">
                  <c:v>0.99973845993690302</c:v>
                </c:pt>
                <c:pt idx="177">
                  <c:v>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2005 GDP per capita (PPP based)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Sheet1!$H$2:$H$147</c:f>
              <c:numCache>
                <c:formatCode>General</c:formatCode>
                <c:ptCount val="146"/>
                <c:pt idx="0">
                  <c:v>0</c:v>
                </c:pt>
                <c:pt idx="1">
                  <c:v>9.9351990267015199E-3</c:v>
                </c:pt>
                <c:pt idx="2">
                  <c:v>1.04736441940118E-2</c:v>
                </c:pt>
                <c:pt idx="3">
                  <c:v>1.1733514499853799E-2</c:v>
                </c:pt>
                <c:pt idx="4">
                  <c:v>1.36573705074234E-2</c:v>
                </c:pt>
                <c:pt idx="5">
                  <c:v>1.3878705541307599E-2</c:v>
                </c:pt>
                <c:pt idx="6">
                  <c:v>2.59057265915787E-2</c:v>
                </c:pt>
                <c:pt idx="7">
                  <c:v>2.8013562554869299E-2</c:v>
                </c:pt>
                <c:pt idx="8">
                  <c:v>2.8681220374605399E-2</c:v>
                </c:pt>
                <c:pt idx="9">
                  <c:v>3.07509596157872E-2</c:v>
                </c:pt>
                <c:pt idx="10">
                  <c:v>3.0994411358715598E-2</c:v>
                </c:pt>
                <c:pt idx="11">
                  <c:v>3.4235896082454899E-2</c:v>
                </c:pt>
                <c:pt idx="12">
                  <c:v>3.5087159802618298E-2</c:v>
                </c:pt>
                <c:pt idx="13">
                  <c:v>3.65560070060377E-2</c:v>
                </c:pt>
                <c:pt idx="14">
                  <c:v>3.7425965145153901E-2</c:v>
                </c:pt>
                <c:pt idx="15">
                  <c:v>3.89744071559446E-2</c:v>
                </c:pt>
                <c:pt idx="16">
                  <c:v>4.1819797869204901E-2</c:v>
                </c:pt>
                <c:pt idx="17">
                  <c:v>4.6242129586899702E-2</c:v>
                </c:pt>
                <c:pt idx="18">
                  <c:v>5.21342098460712E-2</c:v>
                </c:pt>
                <c:pt idx="19">
                  <c:v>5.4092520001599302E-2</c:v>
                </c:pt>
                <c:pt idx="20">
                  <c:v>5.4193988133326002E-2</c:v>
                </c:pt>
                <c:pt idx="21">
                  <c:v>5.8424040741686098E-2</c:v>
                </c:pt>
                <c:pt idx="22">
                  <c:v>6.0560926615333403E-2</c:v>
                </c:pt>
                <c:pt idx="23">
                  <c:v>6.2470671841797401E-2</c:v>
                </c:pt>
                <c:pt idx="24">
                  <c:v>6.6033173789501395E-2</c:v>
                </c:pt>
                <c:pt idx="25">
                  <c:v>7.1919745871659696E-2</c:v>
                </c:pt>
                <c:pt idx="26">
                  <c:v>7.3176611717312906E-2</c:v>
                </c:pt>
                <c:pt idx="27">
                  <c:v>7.4320025807947707E-2</c:v>
                </c:pt>
                <c:pt idx="28">
                  <c:v>7.4631660937315505E-2</c:v>
                </c:pt>
                <c:pt idx="29">
                  <c:v>7.69397540201429E-2</c:v>
                </c:pt>
                <c:pt idx="30">
                  <c:v>7.6964618932665499E-2</c:v>
                </c:pt>
                <c:pt idx="31">
                  <c:v>8.0152182275567099E-2</c:v>
                </c:pt>
                <c:pt idx="32">
                  <c:v>8.1957836810388401E-2</c:v>
                </c:pt>
                <c:pt idx="33">
                  <c:v>8.2432434194226301E-2</c:v>
                </c:pt>
                <c:pt idx="34">
                  <c:v>8.3290958693179803E-2</c:v>
                </c:pt>
                <c:pt idx="35">
                  <c:v>8.4712317139712195E-2</c:v>
                </c:pt>
                <c:pt idx="36">
                  <c:v>8.5655633681028506E-2</c:v>
                </c:pt>
                <c:pt idx="37">
                  <c:v>0.107471360423792</c:v>
                </c:pt>
                <c:pt idx="38">
                  <c:v>0.107596546264993</c:v>
                </c:pt>
                <c:pt idx="39">
                  <c:v>0.110522723574441</c:v>
                </c:pt>
                <c:pt idx="40">
                  <c:v>0.294348617253473</c:v>
                </c:pt>
                <c:pt idx="41">
                  <c:v>0.30822253272677402</c:v>
                </c:pt>
                <c:pt idx="42">
                  <c:v>0.314130803688074</c:v>
                </c:pt>
                <c:pt idx="43">
                  <c:v>0.31751649849493002</c:v>
                </c:pt>
                <c:pt idx="44">
                  <c:v>0.31811648919463598</c:v>
                </c:pt>
                <c:pt idx="45">
                  <c:v>0.34381508133341299</c:v>
                </c:pt>
                <c:pt idx="46">
                  <c:v>0.34424033780288399</c:v>
                </c:pt>
                <c:pt idx="47">
                  <c:v>0.34432015011939898</c:v>
                </c:pt>
                <c:pt idx="48">
                  <c:v>0.35855144346152801</c:v>
                </c:pt>
                <c:pt idx="49">
                  <c:v>0.36321886702358702</c:v>
                </c:pt>
                <c:pt idx="50">
                  <c:v>0.39975123197542101</c:v>
                </c:pt>
                <c:pt idx="51">
                  <c:v>0.40303410547506302</c:v>
                </c:pt>
                <c:pt idx="52">
                  <c:v>0.40376208617881199</c:v>
                </c:pt>
                <c:pt idx="53">
                  <c:v>0.40635960892649498</c:v>
                </c:pt>
                <c:pt idx="54">
                  <c:v>0.411400759294414</c:v>
                </c:pt>
                <c:pt idx="55">
                  <c:v>0.412974298415342</c:v>
                </c:pt>
                <c:pt idx="56">
                  <c:v>0.41352875535248601</c:v>
                </c:pt>
                <c:pt idx="57">
                  <c:v>0.413634743026907</c:v>
                </c:pt>
                <c:pt idx="58">
                  <c:v>0.41461931314341899</c:v>
                </c:pt>
                <c:pt idx="59">
                  <c:v>0.41515636624417501</c:v>
                </c:pt>
                <c:pt idx="60">
                  <c:v>0.41520539669765399</c:v>
                </c:pt>
                <c:pt idx="61">
                  <c:v>0.41829131114047402</c:v>
                </c:pt>
                <c:pt idx="62">
                  <c:v>0.63590102432706197</c:v>
                </c:pt>
                <c:pt idx="63">
                  <c:v>0.63604164825311604</c:v>
                </c:pt>
                <c:pt idx="64">
                  <c:v>0.63695517106496702</c:v>
                </c:pt>
                <c:pt idx="65">
                  <c:v>0.63714317516128205</c:v>
                </c:pt>
                <c:pt idx="66">
                  <c:v>0.63748421477560302</c:v>
                </c:pt>
                <c:pt idx="67">
                  <c:v>0.63886491445537397</c:v>
                </c:pt>
                <c:pt idx="68">
                  <c:v>0.650548926300755</c:v>
                </c:pt>
                <c:pt idx="69">
                  <c:v>0.651072203116973</c:v>
                </c:pt>
                <c:pt idx="70">
                  <c:v>0.65893474189953005</c:v>
                </c:pt>
                <c:pt idx="71">
                  <c:v>0.66591428690177301</c:v>
                </c:pt>
                <c:pt idx="72">
                  <c:v>0.66758827197030501</c:v>
                </c:pt>
                <c:pt idx="73">
                  <c:v>0.67213156058457302</c:v>
                </c:pt>
                <c:pt idx="74">
                  <c:v>0.67277317974933704</c:v>
                </c:pt>
                <c:pt idx="75">
                  <c:v>0.67497896912667699</c:v>
                </c:pt>
                <c:pt idx="76">
                  <c:v>0.68578884997156797</c:v>
                </c:pt>
                <c:pt idx="77">
                  <c:v>0.68612835397290395</c:v>
                </c:pt>
                <c:pt idx="78">
                  <c:v>0.69815704416772495</c:v>
                </c:pt>
                <c:pt idx="79">
                  <c:v>0.69826103187314903</c:v>
                </c:pt>
                <c:pt idx="80">
                  <c:v>0.70608735021898605</c:v>
                </c:pt>
                <c:pt idx="81">
                  <c:v>0.70771898909030195</c:v>
                </c:pt>
                <c:pt idx="82">
                  <c:v>0.73846196105787099</c:v>
                </c:pt>
                <c:pt idx="83">
                  <c:v>0.73970397151703504</c:v>
                </c:pt>
                <c:pt idx="84">
                  <c:v>0.74223222476591899</c:v>
                </c:pt>
                <c:pt idx="85">
                  <c:v>0.74278399771862902</c:v>
                </c:pt>
                <c:pt idx="86">
                  <c:v>0.74407241039626504</c:v>
                </c:pt>
                <c:pt idx="87">
                  <c:v>0.74768176856975899</c:v>
                </c:pt>
                <c:pt idx="88">
                  <c:v>0.75211835478190403</c:v>
                </c:pt>
                <c:pt idx="89">
                  <c:v>0.75232591991702202</c:v>
                </c:pt>
                <c:pt idx="90">
                  <c:v>0.75295268937039095</c:v>
                </c:pt>
                <c:pt idx="91">
                  <c:v>0.76441971242436002</c:v>
                </c:pt>
                <c:pt idx="92">
                  <c:v>0.77074237439177395</c:v>
                </c:pt>
                <c:pt idx="93">
                  <c:v>0.78807324162114201</c:v>
                </c:pt>
                <c:pt idx="94">
                  <c:v>0.79243432675022796</c:v>
                </c:pt>
                <c:pt idx="95">
                  <c:v>0.81632210536221095</c:v>
                </c:pt>
                <c:pt idx="96">
                  <c:v>0.81649152336705599</c:v>
                </c:pt>
                <c:pt idx="97">
                  <c:v>0.81677527794044602</c:v>
                </c:pt>
                <c:pt idx="98">
                  <c:v>0.81949214452340502</c:v>
                </c:pt>
                <c:pt idx="99">
                  <c:v>0.81972582476031297</c:v>
                </c:pt>
                <c:pt idx="100">
                  <c:v>0.82010972800666004</c:v>
                </c:pt>
                <c:pt idx="101">
                  <c:v>0.82085132892993196</c:v>
                </c:pt>
                <c:pt idx="102">
                  <c:v>0.827220951444672</c:v>
                </c:pt>
                <c:pt idx="103">
                  <c:v>0.827790797393818</c:v>
                </c:pt>
                <c:pt idx="104">
                  <c:v>0.82868996556254504</c:v>
                </c:pt>
                <c:pt idx="105">
                  <c:v>0.82891496624779604</c:v>
                </c:pt>
                <c:pt idx="106">
                  <c:v>0.83059863235471798</c:v>
                </c:pt>
                <c:pt idx="107">
                  <c:v>0.83235941293981697</c:v>
                </c:pt>
                <c:pt idx="108">
                  <c:v>0.83406761547160901</c:v>
                </c:pt>
                <c:pt idx="109">
                  <c:v>0.83448640383903805</c:v>
                </c:pt>
                <c:pt idx="110">
                  <c:v>0.834553670364378</c:v>
                </c:pt>
                <c:pt idx="111">
                  <c:v>0.83841256464651004</c:v>
                </c:pt>
                <c:pt idx="112">
                  <c:v>0.84644750553053705</c:v>
                </c:pt>
                <c:pt idx="113">
                  <c:v>0.84678150135486097</c:v>
                </c:pt>
                <c:pt idx="114">
                  <c:v>0.84787812932377804</c:v>
                </c:pt>
                <c:pt idx="115">
                  <c:v>0.84800465048061802</c:v>
                </c:pt>
                <c:pt idx="116">
                  <c:v>0.84868916666030303</c:v>
                </c:pt>
                <c:pt idx="117">
                  <c:v>0.85053907956433505</c:v>
                </c:pt>
                <c:pt idx="118">
                  <c:v>0.854320116098222</c:v>
                </c:pt>
                <c:pt idx="119">
                  <c:v>0.85444406026279096</c:v>
                </c:pt>
                <c:pt idx="120">
                  <c:v>0.86168781377801995</c:v>
                </c:pt>
                <c:pt idx="121">
                  <c:v>0.87147016923833598</c:v>
                </c:pt>
                <c:pt idx="122">
                  <c:v>0.88195540146838303</c:v>
                </c:pt>
                <c:pt idx="123">
                  <c:v>0.90328256211866498</c:v>
                </c:pt>
                <c:pt idx="124">
                  <c:v>0.90415802843479598</c:v>
                </c:pt>
                <c:pt idx="125">
                  <c:v>0.91792246204647598</c:v>
                </c:pt>
                <c:pt idx="126">
                  <c:v>0.92797371669369499</c:v>
                </c:pt>
                <c:pt idx="127">
                  <c:v>0.92948095422174604</c:v>
                </c:pt>
                <c:pt idx="128">
                  <c:v>0.93122921622272703</c:v>
                </c:pt>
                <c:pt idx="129">
                  <c:v>0.934646622773046</c:v>
                </c:pt>
                <c:pt idx="130">
                  <c:v>0.93555113220433295</c:v>
                </c:pt>
                <c:pt idx="131">
                  <c:v>0.93692533891180496</c:v>
                </c:pt>
                <c:pt idx="132">
                  <c:v>0.93964888207296304</c:v>
                </c:pt>
                <c:pt idx="133">
                  <c:v>0.94504013484244598</c:v>
                </c:pt>
                <c:pt idx="134">
                  <c:v>0.94629149251109002</c:v>
                </c:pt>
                <c:pt idx="135">
                  <c:v>0.94634089918974795</c:v>
                </c:pt>
                <c:pt idx="136">
                  <c:v>0.94747812075410398</c:v>
                </c:pt>
                <c:pt idx="137">
                  <c:v>0.94755714757119303</c:v>
                </c:pt>
                <c:pt idx="138">
                  <c:v>0.94824967564471696</c:v>
                </c:pt>
                <c:pt idx="139">
                  <c:v>0.94897438482514695</c:v>
                </c:pt>
                <c:pt idx="140">
                  <c:v>0.99854330433581395</c:v>
                </c:pt>
                <c:pt idx="141">
                  <c:v>0.99895345604860297</c:v>
                </c:pt>
                <c:pt idx="142">
                  <c:v>0.99901523108837398</c:v>
                </c:pt>
                <c:pt idx="143">
                  <c:v>0.99978670969907801</c:v>
                </c:pt>
                <c:pt idx="144">
                  <c:v>0.99992238477845397</c:v>
                </c:pt>
                <c:pt idx="145">
                  <c:v>1</c:v>
                </c:pt>
              </c:numCache>
            </c:numRef>
          </c:xVal>
          <c:yVal>
            <c:numRef>
              <c:f>Sheet1!$I$2:$I$147</c:f>
              <c:numCache>
                <c:formatCode>General</c:formatCode>
                <c:ptCount val="146"/>
                <c:pt idx="0">
                  <c:v>0</c:v>
                </c:pt>
                <c:pt idx="1">
                  <c:v>2.8725833083634002E-4</c:v>
                </c:pt>
                <c:pt idx="2">
                  <c:v>3.0978434196299098E-4</c:v>
                </c:pt>
                <c:pt idx="3">
                  <c:v>3.6625061797352699E-4</c:v>
                </c:pt>
                <c:pt idx="4">
                  <c:v>4.7941600865575301E-4</c:v>
                </c:pt>
                <c:pt idx="5">
                  <c:v>4.9318293092278005E-4</c:v>
                </c:pt>
                <c:pt idx="6">
                  <c:v>1.2695929448847201E-3</c:v>
                </c:pt>
                <c:pt idx="7">
                  <c:v>1.41089802924333E-3</c:v>
                </c:pt>
                <c:pt idx="8">
                  <c:v>1.46016700246442E-3</c:v>
                </c:pt>
                <c:pt idx="9">
                  <c:v>1.6165001915595201E-3</c:v>
                </c:pt>
                <c:pt idx="10">
                  <c:v>1.63581179888391E-3</c:v>
                </c:pt>
                <c:pt idx="11">
                  <c:v>1.89899349353427E-3</c:v>
                </c:pt>
                <c:pt idx="12">
                  <c:v>1.9725190978510101E-3</c:v>
                </c:pt>
                <c:pt idx="13">
                  <c:v>2.1030282629072301E-3</c:v>
                </c:pt>
                <c:pt idx="14">
                  <c:v>2.18748194678294E-3</c:v>
                </c:pt>
                <c:pt idx="15">
                  <c:v>2.3476622756816602E-3</c:v>
                </c:pt>
                <c:pt idx="16">
                  <c:v>2.6549192960634098E-3</c:v>
                </c:pt>
                <c:pt idx="17">
                  <c:v>3.1339987812746702E-3</c:v>
                </c:pt>
                <c:pt idx="18">
                  <c:v>3.7898254429158998E-3</c:v>
                </c:pt>
                <c:pt idx="19">
                  <c:v>4.00976499795696E-3</c:v>
                </c:pt>
                <c:pt idx="20">
                  <c:v>4.0215609795947902E-3</c:v>
                </c:pt>
                <c:pt idx="21">
                  <c:v>4.5212904095614896E-3</c:v>
                </c:pt>
                <c:pt idx="22">
                  <c:v>4.7875271373738898E-3</c:v>
                </c:pt>
                <c:pt idx="23">
                  <c:v>5.0327833861410001E-3</c:v>
                </c:pt>
                <c:pt idx="24">
                  <c:v>5.5097951655953296E-3</c:v>
                </c:pt>
                <c:pt idx="25">
                  <c:v>6.38443792818483E-3</c:v>
                </c:pt>
                <c:pt idx="26">
                  <c:v>6.5754616752483203E-3</c:v>
                </c:pt>
                <c:pt idx="27">
                  <c:v>6.7521294993879901E-3</c:v>
                </c:pt>
                <c:pt idx="28">
                  <c:v>6.8003327332447801E-3</c:v>
                </c:pt>
                <c:pt idx="29">
                  <c:v>7.1670191686197303E-3</c:v>
                </c:pt>
                <c:pt idx="30">
                  <c:v>7.17098755421295E-3</c:v>
                </c:pt>
                <c:pt idx="31">
                  <c:v>7.7196767217517096E-3</c:v>
                </c:pt>
                <c:pt idx="32">
                  <c:v>8.0505450723888598E-3</c:v>
                </c:pt>
                <c:pt idx="33">
                  <c:v>8.1382745857037399E-3</c:v>
                </c:pt>
                <c:pt idx="34">
                  <c:v>8.3004331062995901E-3</c:v>
                </c:pt>
                <c:pt idx="35">
                  <c:v>8.5722180790225692E-3</c:v>
                </c:pt>
                <c:pt idx="36">
                  <c:v>8.7590303200097992E-3</c:v>
                </c:pt>
                <c:pt idx="37">
                  <c:v>1.32713566352913E-2</c:v>
                </c:pt>
                <c:pt idx="38">
                  <c:v>1.32982415077968E-2</c:v>
                </c:pt>
                <c:pt idx="39">
                  <c:v>1.3936577845398101E-2</c:v>
                </c:pt>
                <c:pt idx="40">
                  <c:v>5.6654025017842398E-2</c:v>
                </c:pt>
                <c:pt idx="41">
                  <c:v>5.99034525969694E-2</c:v>
                </c:pt>
                <c:pt idx="42">
                  <c:v>6.1355843481960597E-2</c:v>
                </c:pt>
                <c:pt idx="43">
                  <c:v>6.2198370306871899E-2</c:v>
                </c:pt>
                <c:pt idx="44">
                  <c:v>6.2353321389479202E-2</c:v>
                </c:pt>
                <c:pt idx="45">
                  <c:v>6.9084826707614802E-2</c:v>
                </c:pt>
                <c:pt idx="46">
                  <c:v>6.9207720106137099E-2</c:v>
                </c:pt>
                <c:pt idx="47">
                  <c:v>6.9232423983630401E-2</c:v>
                </c:pt>
                <c:pt idx="48">
                  <c:v>7.3793624648609404E-2</c:v>
                </c:pt>
                <c:pt idx="49">
                  <c:v>7.5426354027389897E-2</c:v>
                </c:pt>
                <c:pt idx="50">
                  <c:v>8.8343303973869705E-2</c:v>
                </c:pt>
                <c:pt idx="51">
                  <c:v>8.9592543753887199E-2</c:v>
                </c:pt>
                <c:pt idx="52">
                  <c:v>8.9871492849144599E-2</c:v>
                </c:pt>
                <c:pt idx="53">
                  <c:v>9.0874614849891303E-2</c:v>
                </c:pt>
                <c:pt idx="54">
                  <c:v>9.2829658140667806E-2</c:v>
                </c:pt>
                <c:pt idx="55">
                  <c:v>9.3452114898991204E-2</c:v>
                </c:pt>
                <c:pt idx="56">
                  <c:v>9.3671597584132807E-2</c:v>
                </c:pt>
                <c:pt idx="57">
                  <c:v>9.3714396189732693E-2</c:v>
                </c:pt>
                <c:pt idx="58">
                  <c:v>9.4134201471469794E-2</c:v>
                </c:pt>
                <c:pt idx="59">
                  <c:v>9.4363381435859303E-2</c:v>
                </c:pt>
                <c:pt idx="60">
                  <c:v>9.4384910838000394E-2</c:v>
                </c:pt>
                <c:pt idx="61">
                  <c:v>9.5754305007585694E-2</c:v>
                </c:pt>
                <c:pt idx="62">
                  <c:v>0.19307265243800001</c:v>
                </c:pt>
                <c:pt idx="63">
                  <c:v>0.19313735265370199</c:v>
                </c:pt>
                <c:pt idx="64">
                  <c:v>0.19356614243991399</c:v>
                </c:pt>
                <c:pt idx="65">
                  <c:v>0.193656241667681</c:v>
                </c:pt>
                <c:pt idx="66">
                  <c:v>0.19382575607445901</c:v>
                </c:pt>
                <c:pt idx="67">
                  <c:v>0.19452728452075399</c:v>
                </c:pt>
                <c:pt idx="68">
                  <c:v>0.20097612477508001</c:v>
                </c:pt>
                <c:pt idx="69">
                  <c:v>0.201283287481689</c:v>
                </c:pt>
                <c:pt idx="70">
                  <c:v>0.20608251646059</c:v>
                </c:pt>
                <c:pt idx="71">
                  <c:v>0.210894446676269</c:v>
                </c:pt>
                <c:pt idx="72">
                  <c:v>0.212076773568706</c:v>
                </c:pt>
                <c:pt idx="73">
                  <c:v>0.215288383448069</c:v>
                </c:pt>
                <c:pt idx="74">
                  <c:v>0.21574475960985601</c:v>
                </c:pt>
                <c:pt idx="75">
                  <c:v>0.21732023653874899</c:v>
                </c:pt>
                <c:pt idx="76">
                  <c:v>0.22543795890250501</c:v>
                </c:pt>
                <c:pt idx="77">
                  <c:v>0.22571235244756499</c:v>
                </c:pt>
                <c:pt idx="78">
                  <c:v>0.23595058670942401</c:v>
                </c:pt>
                <c:pt idx="79">
                  <c:v>0.23603963174588399</c:v>
                </c:pt>
                <c:pt idx="80">
                  <c:v>0.24329236489150199</c:v>
                </c:pt>
                <c:pt idx="81">
                  <c:v>0.24481588054974701</c:v>
                </c:pt>
                <c:pt idx="82">
                  <c:v>0.273704694619746</c:v>
                </c:pt>
                <c:pt idx="83">
                  <c:v>0.27487361450564302</c:v>
                </c:pt>
                <c:pt idx="84">
                  <c:v>0.27727801109762401</c:v>
                </c:pt>
                <c:pt idx="85">
                  <c:v>0.27783692344657801</c:v>
                </c:pt>
                <c:pt idx="86">
                  <c:v>0.27915437471875099</c:v>
                </c:pt>
                <c:pt idx="87">
                  <c:v>0.28285306038680302</c:v>
                </c:pt>
                <c:pt idx="88">
                  <c:v>0.28764322319167401</c:v>
                </c:pt>
                <c:pt idx="89">
                  <c:v>0.28787365907118301</c:v>
                </c:pt>
                <c:pt idx="90">
                  <c:v>0.28857338131793903</c:v>
                </c:pt>
                <c:pt idx="91">
                  <c:v>0.30197713919145303</c:v>
                </c:pt>
                <c:pt idx="92">
                  <c:v>0.30962375116744001</c:v>
                </c:pt>
                <c:pt idx="93">
                  <c:v>0.331065346847776</c:v>
                </c:pt>
                <c:pt idx="94">
                  <c:v>0.33653198681483099</c:v>
                </c:pt>
                <c:pt idx="95">
                  <c:v>0.36750794859790997</c:v>
                </c:pt>
                <c:pt idx="96">
                  <c:v>0.36773017984355399</c:v>
                </c:pt>
                <c:pt idx="97">
                  <c:v>0.36810420911898001</c:v>
                </c:pt>
                <c:pt idx="98">
                  <c:v>0.371746112385336</c:v>
                </c:pt>
                <c:pt idx="99">
                  <c:v>0.372071630832012</c:v>
                </c:pt>
                <c:pt idx="100">
                  <c:v>0.37262639335707598</c:v>
                </c:pt>
                <c:pt idx="101">
                  <c:v>0.37369913440596197</c:v>
                </c:pt>
                <c:pt idx="102">
                  <c:v>0.38315056852456097</c:v>
                </c:pt>
                <c:pt idx="103">
                  <c:v>0.384028036833372</c:v>
                </c:pt>
                <c:pt idx="104">
                  <c:v>0.38558912940968998</c:v>
                </c:pt>
                <c:pt idx="105">
                  <c:v>0.38599877366665503</c:v>
                </c:pt>
                <c:pt idx="106">
                  <c:v>0.38913048798991901</c:v>
                </c:pt>
                <c:pt idx="107">
                  <c:v>0.39298150846670599</c:v>
                </c:pt>
                <c:pt idx="108">
                  <c:v>0.39676882052882001</c:v>
                </c:pt>
                <c:pt idx="109">
                  <c:v>0.39769975844480798</c:v>
                </c:pt>
                <c:pt idx="110">
                  <c:v>0.39784984898488002</c:v>
                </c:pt>
                <c:pt idx="111">
                  <c:v>0.406801729248221</c:v>
                </c:pt>
                <c:pt idx="112">
                  <c:v>0.42554877534456498</c:v>
                </c:pt>
                <c:pt idx="113">
                  <c:v>0.42638873810901401</c:v>
                </c:pt>
                <c:pt idx="114">
                  <c:v>0.42924737882370601</c:v>
                </c:pt>
                <c:pt idx="115">
                  <c:v>0.42958587816454802</c:v>
                </c:pt>
                <c:pt idx="116">
                  <c:v>0.43142336357509797</c:v>
                </c:pt>
                <c:pt idx="117">
                  <c:v>0.436584488770214</c:v>
                </c:pt>
                <c:pt idx="118">
                  <c:v>0.447360225216065</c:v>
                </c:pt>
                <c:pt idx="119">
                  <c:v>0.44772926408330499</c:v>
                </c:pt>
                <c:pt idx="120">
                  <c:v>0.46932482881842202</c:v>
                </c:pt>
                <c:pt idx="121">
                  <c:v>0.49900128389960602</c:v>
                </c:pt>
                <c:pt idx="122">
                  <c:v>0.53298173182667496</c:v>
                </c:pt>
                <c:pt idx="123">
                  <c:v>0.60360487025601595</c:v>
                </c:pt>
                <c:pt idx="124">
                  <c:v>0.60652099258722603</c:v>
                </c:pt>
                <c:pt idx="125">
                  <c:v>0.65240960477930598</c:v>
                </c:pt>
                <c:pt idx="126">
                  <c:v>0.68711113979847704</c:v>
                </c:pt>
                <c:pt idx="127">
                  <c:v>0.69238317394290005</c:v>
                </c:pt>
                <c:pt idx="128">
                  <c:v>0.698513805825693</c:v>
                </c:pt>
                <c:pt idx="129">
                  <c:v>0.71076722656114399</c:v>
                </c:pt>
                <c:pt idx="130">
                  <c:v>0.71409229377696104</c:v>
                </c:pt>
                <c:pt idx="131">
                  <c:v>0.71921644980255395</c:v>
                </c:pt>
                <c:pt idx="132">
                  <c:v>0.72955544329308197</c:v>
                </c:pt>
                <c:pt idx="133">
                  <c:v>0.75023023022592406</c:v>
                </c:pt>
                <c:pt idx="134">
                  <c:v>0.75508941283321096</c:v>
                </c:pt>
                <c:pt idx="135">
                  <c:v>0.75528185895684596</c:v>
                </c:pt>
                <c:pt idx="136">
                  <c:v>0.75971775896752802</c:v>
                </c:pt>
                <c:pt idx="137">
                  <c:v>0.76003963368510696</c:v>
                </c:pt>
                <c:pt idx="138">
                  <c:v>0.76292094385715103</c:v>
                </c:pt>
                <c:pt idx="139">
                  <c:v>0.766207202319097</c:v>
                </c:pt>
                <c:pt idx="140">
                  <c:v>0.99204062260161097</c:v>
                </c:pt>
                <c:pt idx="141">
                  <c:v>0.99405597648131205</c:v>
                </c:pt>
                <c:pt idx="142">
                  <c:v>0.99437652828275402</c:v>
                </c:pt>
                <c:pt idx="143">
                  <c:v>0.99838699827861899</c:v>
                </c:pt>
                <c:pt idx="144">
                  <c:v>0.99940592060224298</c:v>
                </c:pt>
                <c:pt idx="145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755144"/>
        <c:axId val="343755536"/>
      </c:scatterChart>
      <c:valAx>
        <c:axId val="343755144"/>
        <c:scaling>
          <c:orientation val="minMax"/>
          <c:max val="1"/>
        </c:scaling>
        <c:delete val="0"/>
        <c:axPos val="b"/>
        <c:majorGridlines>
          <c:spPr>
            <a:ln w="635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Cumulative Percent of Population</a:t>
                </a:r>
              </a:p>
            </c:rich>
          </c:tx>
          <c:layout>
            <c:manualLayout>
              <c:xMode val="edge"/>
              <c:yMode val="edge"/>
              <c:x val="0.36586822427169391"/>
              <c:y val="0.9212790215799071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343755536"/>
        <c:crosses val="autoZero"/>
        <c:crossBetween val="midCat"/>
      </c:valAx>
      <c:valAx>
        <c:axId val="343755536"/>
        <c:scaling>
          <c:orientation val="minMax"/>
          <c:max val="1"/>
        </c:scaling>
        <c:delete val="0"/>
        <c:axPos val="l"/>
        <c:majorGridlines>
          <c:spPr>
            <a:ln w="6350"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Cumulative Percent of Expenditures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343755144"/>
        <c:crosses val="autoZero"/>
        <c:crossBetween val="midCat"/>
        <c:majorUnit val="0.2"/>
      </c:valAx>
      <c:spPr>
        <a:solidFill>
          <a:sysClr val="window" lastClr="FFFFFF"/>
        </a:solidFill>
        <a:ln>
          <a:solidFill>
            <a:schemeClr val="tx1"/>
          </a:solidFill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98733981781689"/>
          <c:y val="5.4119480798688599E-2"/>
          <c:w val="0.46935277378904999"/>
          <c:h val="0.1275137220966446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2" tIns="47451" rIns="94902" bIns="47451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2" tIns="47451" rIns="94902" bIns="47451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6238"/>
            <a:ext cx="28908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2" tIns="47451" rIns="94902" bIns="47451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266238"/>
            <a:ext cx="2890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2" tIns="47451" rIns="94902" bIns="47451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F8DFEF-A60D-4972-AE9D-1F0A7E9DF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5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2" tIns="47451" rIns="94902" bIns="47451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2" tIns="47451" rIns="94902" bIns="47451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33913"/>
            <a:ext cx="489108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2" tIns="47451" rIns="94902" bIns="47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6238"/>
            <a:ext cx="28908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2" tIns="47451" rIns="94902" bIns="47451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66238"/>
            <a:ext cx="28908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2" tIns="47451" rIns="94902" bIns="47451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56DBE4-B175-414E-B252-7F01410F33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02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C46D-1152-42EB-8388-7529E30EC1C2}" type="slidenum">
              <a:rPr lang="en-AU" smtClean="0"/>
              <a:pPr/>
              <a:t>2</a:t>
            </a:fld>
            <a:endParaRPr lang="en-A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27075"/>
            <a:ext cx="4883150" cy="3662363"/>
          </a:xfrm>
          <a:ln w="12700" cap="flat">
            <a:solidFill>
              <a:schemeClr val="tx1"/>
            </a:solidFill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7088"/>
            <a:ext cx="4891088" cy="4397375"/>
          </a:xfrm>
          <a:noFill/>
          <a:ln/>
        </p:spPr>
        <p:txBody>
          <a:bodyPr lIns="90399" tIns="45200" rIns="90399" bIns="45200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392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C46D-1152-42EB-8388-7529E30EC1C2}" type="slidenum">
              <a:rPr lang="en-AU" smtClean="0"/>
              <a:pPr/>
              <a:t>4</a:t>
            </a:fld>
            <a:endParaRPr lang="en-A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27075"/>
            <a:ext cx="4883150" cy="3662363"/>
          </a:xfrm>
          <a:ln w="12700" cap="flat">
            <a:solidFill>
              <a:schemeClr val="tx1"/>
            </a:solidFill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37088"/>
            <a:ext cx="4891088" cy="4397375"/>
          </a:xfrm>
          <a:noFill/>
          <a:ln/>
        </p:spPr>
        <p:txBody>
          <a:bodyPr lIns="90399" tIns="45200" rIns="90399" bIns="45200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88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48BDD-F6DC-4E25-AC4B-879BCEE72485}" type="slidenum">
              <a:rPr lang="en-US"/>
              <a:pPr/>
              <a:t>8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70134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48BDD-F6DC-4E25-AC4B-879BCEE72485}" type="slidenum">
              <a:rPr lang="en-US"/>
              <a:pPr/>
              <a:t>20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42495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48BDD-F6DC-4E25-AC4B-879BCEE72485}" type="slidenum">
              <a:rPr lang="en-US"/>
              <a:pPr/>
              <a:t>27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53240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FFD13-D56B-4106-9A9D-023D61DF71E7}" type="slidenum">
              <a:rPr lang="en-AU" smtClean="0"/>
              <a:pPr/>
              <a:t>31</a:t>
            </a:fld>
            <a:endParaRPr lang="en-A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19138"/>
            <a:ext cx="4827588" cy="3619500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583503"/>
            <a:ext cx="5029635" cy="4346559"/>
          </a:xfrm>
          <a:prstGeom prst="rect">
            <a:avLst/>
          </a:prstGeom>
          <a:noFill/>
          <a:ln/>
        </p:spPr>
        <p:txBody>
          <a:bodyPr lIns="90399" tIns="45200" rIns="90399" bIns="45200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8396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48BDD-F6DC-4E25-AC4B-879BCEE72485}" type="slidenum">
              <a:rPr lang="en-US"/>
              <a:pPr/>
              <a:t>35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9666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48BDD-F6DC-4E25-AC4B-879BCEE72485}" type="slidenum">
              <a:rPr lang="en-US"/>
              <a:pPr/>
              <a:t>36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7131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AU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044575" y="1252538"/>
            <a:ext cx="7704138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95288" y="1052513"/>
            <a:ext cx="6546850" cy="317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2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0244" name="Picture 9" descr="uqlog"/>
          <p:cNvPicPr>
            <a:picLocks noChangeAspect="1" noChangeArrowheads="1"/>
          </p:cNvPicPr>
          <p:nvPr userDrawn="1"/>
        </p:nvPicPr>
        <p:blipFill>
          <a:blip r:embed="rId18" cstate="print"/>
          <a:srcRect b="28043"/>
          <a:stretch>
            <a:fillRect/>
          </a:stretch>
        </p:blipFill>
        <p:spPr bwMode="auto">
          <a:xfrm>
            <a:off x="73025" y="587375"/>
            <a:ext cx="15128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1095375" y="149225"/>
            <a:ext cx="762476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gray">
          <a:xfrm>
            <a:off x="806450" y="1152525"/>
            <a:ext cx="31750" cy="37147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28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gray">
          <a:xfrm>
            <a:off x="815975" y="346075"/>
            <a:ext cx="31750" cy="2524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hidden">
          <a:xfrm>
            <a:off x="12700" y="6489700"/>
            <a:ext cx="9131300" cy="3683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pic>
        <p:nvPicPr>
          <p:cNvPr id="10249" name="Picture 42" descr="Picture1"/>
          <p:cNvPicPr>
            <a:picLocks noChangeAspect="1" noChangeArrowheads="1"/>
          </p:cNvPicPr>
          <p:nvPr userDrawn="1"/>
        </p:nvPicPr>
        <p:blipFill>
          <a:blip r:embed="rId19" cstate="print">
            <a:lum bright="48000" contrast="-48000"/>
          </a:blip>
          <a:srcRect/>
          <a:stretch>
            <a:fillRect/>
          </a:stretch>
        </p:blipFill>
        <p:spPr bwMode="auto">
          <a:xfrm>
            <a:off x="7943850" y="0"/>
            <a:ext cx="12001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7270750" y="6583363"/>
            <a:ext cx="1873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01C24637-F7A3-4254-AA53-0E72D47AF63A}" type="slidenum">
              <a:rPr lang="en-AU" sz="1200">
                <a:solidFill>
                  <a:schemeClr val="tx1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en-AU" sz="1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44575" y="1252538"/>
            <a:ext cx="7704138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AU" sz="3200">
              <a:solidFill>
                <a:schemeClr val="tx1"/>
              </a:solidFill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AU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gray">
          <a:xfrm>
            <a:off x="395288" y="1052513"/>
            <a:ext cx="6546850" cy="317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2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1268" name="Picture 4" descr="uqlog"/>
          <p:cNvPicPr>
            <a:picLocks noChangeAspect="1" noChangeArrowheads="1"/>
          </p:cNvPicPr>
          <p:nvPr/>
        </p:nvPicPr>
        <p:blipFill>
          <a:blip r:embed="rId2" cstate="print"/>
          <a:srcRect b="28043"/>
          <a:stretch>
            <a:fillRect/>
          </a:stretch>
        </p:blipFill>
        <p:spPr bwMode="auto">
          <a:xfrm>
            <a:off x="73025" y="587375"/>
            <a:ext cx="15128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1" name="Rectangle 5"/>
          <p:cNvSpPr>
            <a:spLocks noChangeArrowheads="1"/>
          </p:cNvSpPr>
          <p:nvPr/>
        </p:nvSpPr>
        <p:spPr bwMode="gray">
          <a:xfrm>
            <a:off x="806450" y="1152525"/>
            <a:ext cx="31750" cy="37147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  <a:alpha val="28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gray">
          <a:xfrm>
            <a:off x="815975" y="346075"/>
            <a:ext cx="31750" cy="2524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945179" y="3284984"/>
            <a:ext cx="7777163" cy="122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0713" indent="-620713" algn="ctr">
              <a:lnSpc>
                <a:spcPct val="80000"/>
              </a:lnSpc>
              <a:spcBef>
                <a:spcPct val="20000"/>
              </a:spcBef>
              <a:defRPr/>
            </a:pPr>
            <a:endParaRPr lang="en-AU" b="1" dirty="0">
              <a:solidFill>
                <a:schemeClr val="tx1"/>
              </a:solidFill>
            </a:endParaRPr>
          </a:p>
          <a:p>
            <a:pPr marL="620713" indent="-620713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sz="1800" b="1" i="1" dirty="0">
                <a:solidFill>
                  <a:srgbClr val="0033CC"/>
                </a:solidFill>
                <a:latin typeface="+mn-lt"/>
              </a:rPr>
              <a:t>D.S. Prasada </a:t>
            </a:r>
            <a:r>
              <a:rPr lang="en-AU" sz="1800" b="1" i="1" dirty="0" smtClean="0">
                <a:solidFill>
                  <a:srgbClr val="0033CC"/>
                </a:solidFill>
                <a:latin typeface="+mn-lt"/>
              </a:rPr>
              <a:t>Rao</a:t>
            </a:r>
          </a:p>
          <a:p>
            <a:pPr marL="620713" indent="-620713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AU" sz="1800" b="1" dirty="0" smtClean="0">
                <a:solidFill>
                  <a:schemeClr val="tx1"/>
                </a:solidFill>
                <a:latin typeface="+mn-lt"/>
              </a:rPr>
              <a:t>The University of Queensland</a:t>
            </a:r>
            <a:endParaRPr lang="en-AU" sz="1800" b="1" dirty="0">
              <a:solidFill>
                <a:schemeClr val="tx1"/>
              </a:solidFill>
              <a:latin typeface="+mn-lt"/>
            </a:endParaRPr>
          </a:p>
          <a:p>
            <a:pPr marL="620713" indent="-620713">
              <a:lnSpc>
                <a:spcPct val="80000"/>
              </a:lnSpc>
              <a:spcBef>
                <a:spcPct val="20000"/>
              </a:spcBef>
              <a:defRPr/>
            </a:pPr>
            <a:endParaRPr lang="en-AU" sz="2000" b="1" dirty="0">
              <a:solidFill>
                <a:schemeClr val="tx1"/>
              </a:solidFill>
            </a:endParaRPr>
          </a:p>
          <a:p>
            <a:pPr marL="620713" indent="-620713">
              <a:lnSpc>
                <a:spcPct val="80000"/>
              </a:lnSpc>
              <a:spcBef>
                <a:spcPct val="20000"/>
              </a:spcBef>
              <a:defRPr/>
            </a:pPr>
            <a:endParaRPr lang="en-AU" sz="1600" b="1" dirty="0">
              <a:solidFill>
                <a:schemeClr val="tx1"/>
              </a:solidFill>
            </a:endParaRPr>
          </a:p>
          <a:p>
            <a:pPr marL="620713" indent="-620713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700" i="1" dirty="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116013" y="1660525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International Comparison Program – ICP</a:t>
            </a:r>
            <a:br>
              <a:rPr lang="en-US" b="1" dirty="0" smtClean="0">
                <a:solidFill>
                  <a:srgbClr val="C00000"/>
                </a:solidFill>
                <a:latin typeface="+mn-lt"/>
              </a:rPr>
            </a:br>
            <a:r>
              <a:rPr lang="en-US" b="1" i="1" dirty="0" smtClean="0">
                <a:solidFill>
                  <a:srgbClr val="C00000"/>
                </a:solidFill>
                <a:latin typeface="+mn-lt"/>
              </a:rPr>
              <a:t>Overview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ICP/PPP </a:t>
            </a:r>
            <a:r>
              <a:rPr lang="en-US" sz="2400" b="1" dirty="0" smtClean="0">
                <a:solidFill>
                  <a:srgbClr val="C00000"/>
                </a:solidFill>
              </a:rPr>
              <a:t>Key Concepts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225" y="1321597"/>
            <a:ext cx="8503920" cy="402336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>
            <a:defPPr>
              <a:defRPr lang="en-US"/>
            </a:defPPr>
            <a:lvl1pPr algn="just">
              <a:spcAft>
                <a:spcPts val="600"/>
              </a:spcAft>
              <a:defRPr sz="20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dirty="0">
                <a:latin typeface="+mn-lt"/>
              </a:rPr>
              <a:t>Product characteristics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237" y="3530818"/>
            <a:ext cx="8503920" cy="402336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>
            <a:defPPr>
              <a:defRPr lang="en-US"/>
            </a:defPPr>
            <a:lvl1pPr algn="just">
              <a:spcAft>
                <a:spcPts val="600"/>
              </a:spcAft>
              <a:defRPr sz="20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dirty="0">
                <a:latin typeface="+mn-lt"/>
              </a:rPr>
              <a:t>Expenditure characteristics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457200" y="4125869"/>
            <a:ext cx="8503920" cy="68315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73050" indent="-273050" defTabSz="91440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  <a:defRPr b="0">
                <a:solidFill>
                  <a:prstClr val="black"/>
                </a:solidFill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defRPr>
            </a:lvl1pPr>
            <a:lvl2pPr marL="639763" lvl="1" indent="-246063" defTabSz="91440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  <a:defRPr sz="1400" b="0">
                <a:solidFill>
                  <a:prstClr val="black"/>
                </a:solidFill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defRPr>
            </a:lvl2pPr>
            <a:lvl3pPr indent="-246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q"/>
              <a:defRPr sz="2000"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187450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sz="2000"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4620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sz="2000"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1737360" indent="-210312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/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baseline="0"/>
            </a:lvl7pPr>
            <a:lvl8pPr marL="2194560" indent="-182880">
              <a:spcBef>
                <a:spcPct val="20000"/>
              </a:spcBef>
              <a:buClr>
                <a:schemeClr val="tx2"/>
              </a:buClr>
              <a:buChar char="•"/>
              <a:defRPr kumimoji="0" sz="1600"/>
            </a:lvl8pPr>
            <a:lvl9pPr marL="2468880" indent="-182880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baseline="0"/>
            </a:lvl9pPr>
          </a:lstStyle>
          <a:p>
            <a:r>
              <a:rPr sz="2000" b="1" dirty="0">
                <a:latin typeface="+mn-lt"/>
              </a:rPr>
              <a:t>Conform to System of National Accounts concepts , definitions and valuation methods</a:t>
            </a:r>
          </a:p>
          <a:p>
            <a:r>
              <a:rPr sz="2000" b="1" dirty="0">
                <a:latin typeface="+mn-lt"/>
              </a:rPr>
              <a:t>Reflect total volumes of transactions  for  goods and services  in the country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421342" y="1727648"/>
            <a:ext cx="8503920" cy="9468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73050" indent="-273050" defTabSz="91440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  <a:defRPr b="0">
                <a:solidFill>
                  <a:prstClr val="black"/>
                </a:solidFill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defRPr>
            </a:lvl1pPr>
            <a:lvl2pPr marL="639763" lvl="1" indent="-246063" defTabSz="914400" eaLnBrk="0" fontAlgn="base" hangingPunct="0">
              <a:spcBef>
                <a:spcPts val="600"/>
              </a:spcBef>
              <a:spcAft>
                <a:spcPts val="120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  <a:defRPr sz="1400" b="0">
                <a:solidFill>
                  <a:prstClr val="black"/>
                </a:solidFill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defRPr>
            </a:lvl2pPr>
            <a:lvl3pPr indent="-246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q"/>
              <a:defRPr sz="2000"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187450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sz="2000"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4620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sz="2000"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1737360" indent="-210312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/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baseline="0"/>
            </a:lvl7pPr>
            <a:lvl8pPr marL="2194560" indent="-182880">
              <a:spcBef>
                <a:spcPct val="20000"/>
              </a:spcBef>
              <a:buClr>
                <a:schemeClr val="tx2"/>
              </a:buClr>
              <a:buChar char="•"/>
              <a:defRPr kumimoji="0" sz="1600"/>
            </a:lvl8pPr>
            <a:lvl9pPr marL="2468880" indent="-182880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baseline="0"/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latin typeface="+mn-lt"/>
              </a:rPr>
              <a:t>Representative/importance: products prices reflect purchases in the region/country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latin typeface="+mn-lt"/>
              </a:rPr>
              <a:t>Comparability: products are sufficiently similar (and well-defined) for inter-country comparisons</a:t>
            </a:r>
            <a:endParaRPr lang="en-US" sz="2000" b="1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181455" y="1330836"/>
            <a:ext cx="266647" cy="400827"/>
          </a:xfrm>
          <a:prstGeom prst="rect">
            <a:avLst/>
          </a:prstGeom>
          <a:solidFill>
            <a:srgbClr val="04617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018" y="3523388"/>
            <a:ext cx="266647" cy="400827"/>
          </a:xfrm>
          <a:prstGeom prst="rect">
            <a:avLst/>
          </a:prstGeom>
          <a:solidFill>
            <a:srgbClr val="04617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6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ICP Classification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81745" y="1059641"/>
            <a:ext cx="8116709" cy="5447816"/>
            <a:chOff x="0" y="592539"/>
            <a:chExt cx="8386517" cy="5260790"/>
          </a:xfrm>
        </p:grpSpPr>
        <p:sp>
          <p:nvSpPr>
            <p:cNvPr id="4" name="Rectangle 3"/>
            <p:cNvSpPr/>
            <p:nvPr/>
          </p:nvSpPr>
          <p:spPr>
            <a:xfrm>
              <a:off x="3962400" y="3505199"/>
              <a:ext cx="16002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Non-Alcoholic Beverages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19800" y="2667000"/>
              <a:ext cx="6096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038600" y="2514600"/>
              <a:ext cx="1752600" cy="609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Alcoholic Beverages &amp; Tobacco</a:t>
              </a:r>
            </a:p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04975" y="2514600"/>
              <a:ext cx="1981200" cy="609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Food &amp; Non-Alcoholic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 Beverages</a:t>
              </a: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609600"/>
              <a:ext cx="6858000" cy="381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Gross Domestic Product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4298" y="1270813"/>
              <a:ext cx="1790702" cy="8046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Individual consumption by government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1" y="1295400"/>
              <a:ext cx="2162174" cy="80460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</a:rPr>
                <a:t>Individual consumption by households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96100" y="2667000"/>
              <a:ext cx="6096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72400" y="2667000"/>
              <a:ext cx="6096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28800" y="3505199"/>
              <a:ext cx="1724025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Food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1" y="4539953"/>
              <a:ext cx="1724025" cy="3189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Bread &amp; Cereals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0" y="4539953"/>
              <a:ext cx="11430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Meat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57800" y="4539953"/>
              <a:ext cx="1295399" cy="3189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Fish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05666" y="4543425"/>
              <a:ext cx="614117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72400" y="4539952"/>
              <a:ext cx="6096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05666" y="3582130"/>
              <a:ext cx="6096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81225" y="5410199"/>
              <a:ext cx="850316" cy="309053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Rice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0" y="5410199"/>
              <a:ext cx="850316" cy="309053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Bread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57800" y="5410200"/>
              <a:ext cx="850316" cy="309053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Pasta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0" y="592539"/>
              <a:ext cx="1524001" cy="5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/>
                <a:t>Expenditure Levels</a:t>
              </a:r>
              <a:endParaRPr lang="en-US" sz="1400" b="1" u="sng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2400" y="1386700"/>
              <a:ext cx="1219199" cy="5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/>
                <a:t>7 Main Aggregates</a:t>
              </a:r>
              <a:endParaRPr lang="en-US" sz="1400" b="1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2539425"/>
              <a:ext cx="1256188" cy="297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/>
                <a:t>26 Categories </a:t>
              </a:r>
              <a:endParaRPr lang="en-US" sz="1400" b="1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003" y="3581400"/>
              <a:ext cx="1398980" cy="297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/>
                <a:t>61 Groups</a:t>
              </a:r>
              <a:endParaRPr lang="en-US" sz="1400" b="1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5943" y="4561699"/>
              <a:ext cx="1408588" cy="297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/>
                <a:t>126 Classes</a:t>
              </a:r>
              <a:endParaRPr lang="en-US" sz="1400" b="1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2400" y="5348071"/>
              <a:ext cx="1408588" cy="5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/>
                <a:t> 155 Basic Headings</a:t>
              </a:r>
              <a:endParaRPr lang="en-US" sz="1400" b="1" i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43600" y="3581400"/>
              <a:ext cx="6096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72400" y="1524000"/>
              <a:ext cx="609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772400" y="3582130"/>
              <a:ext cx="6096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772400" y="5411606"/>
              <a:ext cx="614117" cy="309053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42983" y="5410199"/>
              <a:ext cx="614117" cy="309053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4" name="Elbow Connector 33"/>
            <p:cNvCxnSpPr/>
            <p:nvPr/>
          </p:nvCxnSpPr>
          <p:spPr>
            <a:xfrm rot="5400000">
              <a:off x="2515394" y="1142206"/>
              <a:ext cx="3048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>
              <a:off x="2678034" y="1143002"/>
              <a:ext cx="2078550" cy="152399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188"/>
            <p:cNvCxnSpPr/>
            <p:nvPr/>
          </p:nvCxnSpPr>
          <p:spPr>
            <a:xfrm>
              <a:off x="2692235" y="1146797"/>
              <a:ext cx="4062621" cy="152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188"/>
            <p:cNvCxnSpPr/>
            <p:nvPr/>
          </p:nvCxnSpPr>
          <p:spPr>
            <a:xfrm>
              <a:off x="2667000" y="1143000"/>
              <a:ext cx="5410200" cy="3810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5400000">
              <a:off x="2466291" y="2310629"/>
              <a:ext cx="406184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188"/>
            <p:cNvCxnSpPr/>
            <p:nvPr/>
          </p:nvCxnSpPr>
          <p:spPr>
            <a:xfrm>
              <a:off x="2819400" y="2209800"/>
              <a:ext cx="5257800" cy="4572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188"/>
            <p:cNvCxnSpPr/>
            <p:nvPr/>
          </p:nvCxnSpPr>
          <p:spPr>
            <a:xfrm>
              <a:off x="2781300" y="2209800"/>
              <a:ext cx="4419600" cy="4572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188"/>
            <p:cNvCxnSpPr/>
            <p:nvPr/>
          </p:nvCxnSpPr>
          <p:spPr>
            <a:xfrm>
              <a:off x="2678034" y="2211536"/>
              <a:ext cx="3660854" cy="45546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188"/>
            <p:cNvCxnSpPr/>
            <p:nvPr/>
          </p:nvCxnSpPr>
          <p:spPr>
            <a:xfrm>
              <a:off x="2668589" y="2209714"/>
              <a:ext cx="2209800" cy="304800"/>
            </a:xfrm>
            <a:prstGeom prst="bentConnector3">
              <a:avLst>
                <a:gd name="adj1" fmla="val 10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5400000">
              <a:off x="2477294" y="3313909"/>
              <a:ext cx="381002" cy="1585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188"/>
            <p:cNvCxnSpPr/>
            <p:nvPr/>
          </p:nvCxnSpPr>
          <p:spPr>
            <a:xfrm>
              <a:off x="2667000" y="3276600"/>
              <a:ext cx="2095499" cy="228599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188"/>
            <p:cNvCxnSpPr/>
            <p:nvPr/>
          </p:nvCxnSpPr>
          <p:spPr>
            <a:xfrm>
              <a:off x="2667000" y="3276600"/>
              <a:ext cx="3581400" cy="3048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188"/>
            <p:cNvCxnSpPr/>
            <p:nvPr/>
          </p:nvCxnSpPr>
          <p:spPr>
            <a:xfrm>
              <a:off x="2790866" y="3277330"/>
              <a:ext cx="4419600" cy="3048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188"/>
            <p:cNvCxnSpPr/>
            <p:nvPr/>
          </p:nvCxnSpPr>
          <p:spPr>
            <a:xfrm>
              <a:off x="2818605" y="3274864"/>
              <a:ext cx="5257800" cy="304800"/>
            </a:xfrm>
            <a:prstGeom prst="bentConnector2">
              <a:avLst/>
            </a:prstGeom>
            <a:ln w="63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188"/>
            <p:cNvCxnSpPr/>
            <p:nvPr/>
          </p:nvCxnSpPr>
          <p:spPr>
            <a:xfrm>
              <a:off x="2857500" y="4191000"/>
              <a:ext cx="4355225" cy="35242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188"/>
            <p:cNvCxnSpPr/>
            <p:nvPr/>
          </p:nvCxnSpPr>
          <p:spPr>
            <a:xfrm>
              <a:off x="2819400" y="4187527"/>
              <a:ext cx="5257800" cy="35242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188"/>
            <p:cNvCxnSpPr/>
            <p:nvPr/>
          </p:nvCxnSpPr>
          <p:spPr>
            <a:xfrm>
              <a:off x="2743200" y="4191000"/>
              <a:ext cx="3162299" cy="348952"/>
            </a:xfrm>
            <a:prstGeom prst="bentConnector2">
              <a:avLst/>
            </a:prstGeom>
            <a:ln w="63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188"/>
            <p:cNvCxnSpPr/>
            <p:nvPr/>
          </p:nvCxnSpPr>
          <p:spPr>
            <a:xfrm>
              <a:off x="2667000" y="4191000"/>
              <a:ext cx="1714500" cy="348952"/>
            </a:xfrm>
            <a:prstGeom prst="bentConnector2">
              <a:avLst/>
            </a:prstGeom>
            <a:ln w="95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5400000">
              <a:off x="2401093" y="5142707"/>
              <a:ext cx="533399" cy="158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188"/>
            <p:cNvCxnSpPr/>
            <p:nvPr/>
          </p:nvCxnSpPr>
          <p:spPr>
            <a:xfrm>
              <a:off x="2667000" y="5105400"/>
              <a:ext cx="1714500" cy="3048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188"/>
            <p:cNvCxnSpPr/>
            <p:nvPr/>
          </p:nvCxnSpPr>
          <p:spPr>
            <a:xfrm>
              <a:off x="2667000" y="5105400"/>
              <a:ext cx="3086100" cy="3048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188"/>
            <p:cNvCxnSpPr/>
            <p:nvPr/>
          </p:nvCxnSpPr>
          <p:spPr>
            <a:xfrm>
              <a:off x="2756783" y="5103788"/>
              <a:ext cx="4193258" cy="297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188"/>
            <p:cNvCxnSpPr/>
            <p:nvPr/>
          </p:nvCxnSpPr>
          <p:spPr>
            <a:xfrm>
              <a:off x="2667000" y="5105400"/>
              <a:ext cx="5412459" cy="30620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019800" y="2652842"/>
              <a:ext cx="6096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38600" y="2500442"/>
              <a:ext cx="1752600" cy="609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Alcoholic Beverages &amp; Tobacco</a:t>
              </a:r>
            </a:p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96100" y="2652842"/>
              <a:ext cx="6096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772400" y="2652842"/>
              <a:ext cx="6096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28801" y="3491042"/>
              <a:ext cx="1724025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Food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28801" y="4525795"/>
              <a:ext cx="1724025" cy="3189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Bread &amp; Cereals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810000" y="4525795"/>
              <a:ext cx="11430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Meat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257800" y="4525795"/>
              <a:ext cx="1295399" cy="3189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Fish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905666" y="4529268"/>
              <a:ext cx="614117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772400" y="4525794"/>
              <a:ext cx="6096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905666" y="3567973"/>
              <a:ext cx="6096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943600" y="3567243"/>
              <a:ext cx="6096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772400" y="1509842"/>
              <a:ext cx="609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772400" y="3567973"/>
              <a:ext cx="6096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5717964" y="1769819"/>
            <a:ext cx="1769965" cy="8332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Gross fixed capital formation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7967466" y="1112168"/>
            <a:ext cx="482033" cy="2621666"/>
            <a:chOff x="8382000" y="885211"/>
            <a:chExt cx="482033" cy="2621666"/>
          </a:xfrm>
        </p:grpSpPr>
        <p:sp>
          <p:nvSpPr>
            <p:cNvPr id="60" name="Right Bracket 59"/>
            <p:cNvSpPr/>
            <p:nvPr/>
          </p:nvSpPr>
          <p:spPr>
            <a:xfrm>
              <a:off x="8382000" y="885211"/>
              <a:ext cx="152400" cy="2621664"/>
            </a:xfrm>
            <a:prstGeom prst="rightBracket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Process 60"/>
            <p:cNvSpPr/>
            <p:nvPr/>
          </p:nvSpPr>
          <p:spPr>
            <a:xfrm rot="5400000">
              <a:off x="7409634" y="2052478"/>
              <a:ext cx="2603998" cy="304800"/>
            </a:xfrm>
            <a:prstGeom prst="flowChartProcess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Published </a:t>
              </a:r>
              <a:endParaRPr lang="en-US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052367" y="3835440"/>
            <a:ext cx="482033" cy="2530190"/>
            <a:chOff x="8382000" y="3665450"/>
            <a:chExt cx="482033" cy="2530190"/>
          </a:xfrm>
        </p:grpSpPr>
        <p:sp>
          <p:nvSpPr>
            <p:cNvPr id="63" name="Right Bracket 62"/>
            <p:cNvSpPr/>
            <p:nvPr/>
          </p:nvSpPr>
          <p:spPr>
            <a:xfrm>
              <a:off x="8382000" y="3671000"/>
              <a:ext cx="152400" cy="2524640"/>
            </a:xfrm>
            <a:prstGeom prst="rightBracket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Process 63"/>
            <p:cNvSpPr/>
            <p:nvPr/>
          </p:nvSpPr>
          <p:spPr>
            <a:xfrm rot="5400000">
              <a:off x="7447265" y="4777418"/>
              <a:ext cx="2528735" cy="304800"/>
            </a:xfrm>
            <a:prstGeom prst="flowChartProcess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Unpublished </a:t>
              </a:r>
              <a:endParaRPr lang="en-US" b="1" dirty="0"/>
            </a:p>
          </p:txBody>
        </p:sp>
      </p:grpSp>
      <p:cxnSp>
        <p:nvCxnSpPr>
          <p:cNvPr id="81" name="Elbow Connector 80"/>
          <p:cNvCxnSpPr/>
          <p:nvPr/>
        </p:nvCxnSpPr>
        <p:spPr>
          <a:xfrm rot="5400000">
            <a:off x="2444590" y="4851151"/>
            <a:ext cx="420624" cy="15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PRODUCTS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941150"/>
            <a:ext cx="8458200" cy="2438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3412801"/>
          <a:ext cx="8610600" cy="271109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55316"/>
                <a:gridCol w="873069"/>
                <a:gridCol w="637563"/>
                <a:gridCol w="774122"/>
                <a:gridCol w="358851"/>
                <a:gridCol w="377658"/>
                <a:gridCol w="906379"/>
                <a:gridCol w="1109895"/>
                <a:gridCol w="1558473"/>
                <a:gridCol w="629637"/>
                <a:gridCol w="629637"/>
              </a:tblGrid>
              <a:tr h="7431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/>
                        <a:t>1101141</a:t>
                      </a:r>
                      <a:endParaRPr lang="en-US" sz="1200" b="1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/>
                        <a:t>Fresh milk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/>
                        <a:t>Number of units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/>
                        <a:t>Unit of measurement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/>
                        <a:t>Min</a:t>
                      </a:r>
                      <a:endParaRPr lang="en-US" sz="1400" b="1" i="0" u="none" strike="noStrike">
                        <a:latin typeface="+mj-lt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/>
                        <a:t>Max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/>
                        <a:t>Brand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/>
                        <a:t>Packaging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/>
                        <a:t>Processing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/>
                        <a:t>Fat content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 smtClean="0"/>
                        <a:t>…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9908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/>
                        <a:t>110114101</a:t>
                      </a:r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Milk, un-skimmed Pasteurized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Liter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/>
                        <a:t>0.8</a:t>
                      </a:r>
                      <a:endParaRPr lang="en-US" sz="1400" b="0" i="0" u="none" strike="noStrike"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1.5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Well known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Pre-packed; carton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/>
                        <a:t>Pasteurised</a:t>
                      </a:r>
                      <a:r>
                        <a:rPr lang="en-US" sz="1400" u="none" strike="noStrike" dirty="0"/>
                        <a:t>; HTST (High Temperature/Short Time) treatment 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Natural (3-4%)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/>
                        <a:t>…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9770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/>
                        <a:t>110114102</a:t>
                      </a:r>
                      <a:endParaRPr lang="en-US" sz="12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Milk, un-skimmed UHT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Liter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0.5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1.5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/>
                        <a:t>Well</a:t>
                      </a:r>
                      <a:r>
                        <a:rPr lang="en-US" sz="1400" u="none" strike="noStrike" baseline="0" dirty="0" smtClean="0"/>
                        <a:t> </a:t>
                      </a:r>
                      <a:r>
                        <a:rPr lang="en-US" sz="1400" u="none" strike="noStrike" dirty="0" smtClean="0"/>
                        <a:t>known</a:t>
                      </a:r>
                    </a:p>
                  </a:txBody>
                  <a:tcPr marL="0" marR="0" marT="0" marB="0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Pre-packed; carton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Ultra High Temperature (UHT)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Natural (3-4%)</a:t>
                      </a:r>
                      <a:endParaRPr lang="en-US" sz="1400" b="0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/>
                        <a:t>…</a:t>
                      </a:r>
                      <a:endParaRPr lang="en-US" sz="1400" b="1" i="0" u="none" strike="noStrike" dirty="0">
                        <a:latin typeface="+mj-lt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 rot="5400000">
            <a:off x="5454219" y="2713389"/>
            <a:ext cx="1524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5400000">
            <a:off x="2895599" y="2243391"/>
            <a:ext cx="152402" cy="1981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4453784" y="2776790"/>
            <a:ext cx="1524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1447799" y="2852991"/>
            <a:ext cx="152402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647700" y="2891090"/>
            <a:ext cx="152400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48785" y="2801780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Quantity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5785" y="285245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Packaging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6686" y="2849807"/>
            <a:ext cx="2376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Product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characteristic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0599" y="2864804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Brand name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3378" y="2772491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Code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7576" y="2801780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Name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6" name="Elbow Connector 15"/>
          <p:cNvCxnSpPr>
            <a:endCxn id="14" idx="1"/>
          </p:cNvCxnSpPr>
          <p:nvPr/>
        </p:nvCxnSpPr>
        <p:spPr>
          <a:xfrm rot="5400000">
            <a:off x="401298" y="2718372"/>
            <a:ext cx="307033" cy="262871"/>
          </a:xfrm>
          <a:prstGeom prst="bentConnector4">
            <a:avLst>
              <a:gd name="adj1" fmla="val 12409"/>
              <a:gd name="adj2" fmla="val 186963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9600" y="2605446"/>
            <a:ext cx="2396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SPD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parameters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  <a:r>
              <a:rPr lang="en-US" sz="1600" dirty="0" smtClean="0">
                <a:latin typeface="+mj-lt"/>
              </a:rPr>
              <a:t> </a:t>
            </a:r>
            <a:endParaRPr lang="en-US" sz="16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28600" y="1209300"/>
            <a:ext cx="8686800" cy="12437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>
            <a:defPPr>
              <a:defRPr lang="en-US"/>
            </a:defPPr>
            <a:lvl1pPr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dirty="0"/>
              <a:t>Structured product descriptions (SPDs) provide a structured method for systematically describing all price-determining characteristics for every possible product consumers can purchase. These characteristics are used to define the different kinds of milk, for example, that can be </a:t>
            </a:r>
            <a:r>
              <a:rPr lang="en-US" sz="2000" dirty="0" smtClean="0"/>
              <a:t>purchased.</a:t>
            </a:r>
            <a:endParaRPr lang="en-US" sz="2000" dirty="0"/>
          </a:p>
        </p:txBody>
      </p:sp>
      <p:sp>
        <p:nvSpPr>
          <p:cNvPr id="19" name="Left Brace 18"/>
          <p:cNvSpPr/>
          <p:nvPr/>
        </p:nvSpPr>
        <p:spPr>
          <a:xfrm rot="5400000">
            <a:off x="7432235" y="1888447"/>
            <a:ext cx="161711" cy="2681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Survey Framework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Flowchart: Stored Data 2"/>
          <p:cNvSpPr/>
          <p:nvPr/>
        </p:nvSpPr>
        <p:spPr>
          <a:xfrm>
            <a:off x="1023258" y="1124744"/>
            <a:ext cx="2209800" cy="2274914"/>
          </a:xfrm>
          <a:prstGeom prst="flowChartOnlineStorage">
            <a:avLst/>
          </a:prstGeom>
          <a:solidFill>
            <a:schemeClr val="accent2">
              <a:lumMod val="75000"/>
            </a:schemeClr>
          </a:solidFill>
          <a:ln w="254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3 main sampling aspects of the </a:t>
            </a:r>
            <a:r>
              <a:rPr lang="en-US" sz="1800" b="1" dirty="0" smtClean="0">
                <a:solidFill>
                  <a:schemeClr val="bg1"/>
                </a:solidFill>
              </a:rPr>
              <a:t>household consumption price </a:t>
            </a:r>
            <a:r>
              <a:rPr lang="en-US" sz="1800" b="1" dirty="0">
                <a:solidFill>
                  <a:schemeClr val="bg1"/>
                </a:solidFill>
              </a:rPr>
              <a:t>s</a:t>
            </a:r>
            <a:r>
              <a:rPr lang="en-US" sz="1800" b="1" dirty="0" smtClean="0">
                <a:solidFill>
                  <a:schemeClr val="bg1"/>
                </a:solidFill>
              </a:rPr>
              <a:t>urvey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0955" y="2066924"/>
            <a:ext cx="4343400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Selection of individual outlets within identified geographical locations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62246" y="2767389"/>
            <a:ext cx="4343400" cy="640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Selection of products to be priced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2246" y="1270610"/>
            <a:ext cx="4343400" cy="64008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Stratifying a country to ensure all geographical locations are covered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9558" y="3714782"/>
            <a:ext cx="28194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cap="all" dirty="0"/>
              <a:t>Stratifying a country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700" y="4290443"/>
            <a:ext cx="7564120" cy="38709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US" kern="0" dirty="0">
                <a:solidFill>
                  <a:schemeClr val="bg1"/>
                </a:solidFill>
                <a:cs typeface="Arial" pitchFamily="34" charset="0"/>
              </a:rPr>
              <a:t>Country/Economy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700" y="4736742"/>
            <a:ext cx="3704590" cy="365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</a:rPr>
              <a:t>Region 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35500" y="4753186"/>
            <a:ext cx="3703320" cy="365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</a:rPr>
              <a:t>Region 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00" y="5161702"/>
            <a:ext cx="1828800" cy="330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Urban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700" y="5568327"/>
            <a:ext cx="822960" cy="32004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 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50490" y="5153816"/>
            <a:ext cx="1828800" cy="330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Rural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4500" y="5560350"/>
            <a:ext cx="822960" cy="32004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 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50490" y="5560350"/>
            <a:ext cx="822960" cy="32004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Village 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64890" y="5560350"/>
            <a:ext cx="914400" cy="32004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Village 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35500" y="5182578"/>
            <a:ext cx="1828800" cy="330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Urban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35500" y="5589203"/>
            <a:ext cx="822960" cy="32004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 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1290" y="5174692"/>
            <a:ext cx="1828800" cy="330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Rural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5300" y="5581226"/>
            <a:ext cx="822960" cy="32004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City 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11290" y="5581226"/>
            <a:ext cx="822960" cy="32004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Village 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25690" y="5581226"/>
            <a:ext cx="914400" cy="320040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Village 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76381" y="1287858"/>
            <a:ext cx="385723" cy="64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76381" y="2049719"/>
            <a:ext cx="385723" cy="64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76381" y="2766720"/>
            <a:ext cx="385723" cy="64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77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Selecting Outlets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" y="1382325"/>
            <a:ext cx="841248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Outlet Definitions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1915726"/>
            <a:ext cx="8412480" cy="1615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 marL="273050" defTabSz="914400" eaLnBrk="0" fontAlgn="base" hangingPunct="0">
              <a:spcBef>
                <a:spcPts val="600"/>
              </a:spcBef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ea typeface="ＭＳ Ｐゴシック" pitchFamily="-123" charset="-128"/>
                <a:cs typeface="Times New Roman" panose="02020603050405020304" pitchFamily="18" charset="0"/>
              </a:rPr>
              <a:t>Large </a:t>
            </a:r>
            <a:r>
              <a:rPr lang="en-US" sz="2000" b="1" dirty="0">
                <a:solidFill>
                  <a:prstClr val="black"/>
                </a:solidFill>
                <a:ea typeface="ＭＳ Ｐゴシック" pitchFamily="-123" charset="-128"/>
                <a:cs typeface="Times New Roman" panose="02020603050405020304" pitchFamily="18" charset="0"/>
              </a:rPr>
              <a:t>Shops</a:t>
            </a:r>
          </a:p>
          <a:p>
            <a:pPr marL="273050" defTabSz="914400" eaLnBrk="0" fontAlgn="base" hangingPunct="0">
              <a:spcBef>
                <a:spcPts val="600"/>
              </a:spcBef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  <a:ea typeface="ＭＳ Ｐゴシック" pitchFamily="-123" charset="-128"/>
                <a:cs typeface="Times New Roman" panose="02020603050405020304" pitchFamily="18" charset="0"/>
              </a:rPr>
              <a:t> Medium </a:t>
            </a:r>
            <a:r>
              <a:rPr lang="en-US" sz="2000" b="1" dirty="0">
                <a:solidFill>
                  <a:prstClr val="black"/>
                </a:solidFill>
                <a:ea typeface="ＭＳ Ｐゴシック" pitchFamily="-123" charset="-128"/>
                <a:cs typeface="Times New Roman" panose="02020603050405020304" pitchFamily="18" charset="0"/>
              </a:rPr>
              <a:t>and Small </a:t>
            </a:r>
            <a:r>
              <a:rPr lang="en-US" sz="2000" b="1" dirty="0" smtClean="0">
                <a:solidFill>
                  <a:prstClr val="black"/>
                </a:solidFill>
                <a:ea typeface="ＭＳ Ｐゴシック" pitchFamily="-123" charset="-128"/>
                <a:cs typeface="Times New Roman" panose="02020603050405020304" pitchFamily="18" charset="0"/>
              </a:rPr>
              <a:t>Shops</a:t>
            </a:r>
            <a:endParaRPr lang="en-US" sz="2000" b="1" dirty="0">
              <a:solidFill>
                <a:prstClr val="black"/>
              </a:solidFill>
              <a:ea typeface="ＭＳ Ｐゴシック" pitchFamily="-123" charset="-128"/>
              <a:cs typeface="Times New Roman" panose="02020603050405020304" pitchFamily="18" charset="0"/>
            </a:endParaRPr>
          </a:p>
          <a:p>
            <a:pPr marL="273050" defTabSz="914400" eaLnBrk="0" fontAlgn="base" hangingPunct="0">
              <a:spcBef>
                <a:spcPts val="600"/>
              </a:spcBef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  <a:ea typeface="ＭＳ Ｐゴシック" pitchFamily="-123" charset="-128"/>
                <a:cs typeface="Times New Roman" panose="02020603050405020304" pitchFamily="18" charset="0"/>
              </a:rPr>
              <a:t> Markets</a:t>
            </a:r>
            <a:endParaRPr lang="en-US" sz="2000" b="1" dirty="0">
              <a:solidFill>
                <a:prstClr val="black"/>
              </a:solidFill>
              <a:ea typeface="ＭＳ Ｐゴシック" pitchFamily="-123" charset="-128"/>
              <a:cs typeface="Times New Roman" panose="02020603050405020304" pitchFamily="18" charset="0"/>
            </a:endParaRPr>
          </a:p>
          <a:p>
            <a:pPr marL="273050" defTabSz="914400" eaLnBrk="0" fontAlgn="base" hangingPunct="0">
              <a:spcBef>
                <a:spcPts val="600"/>
              </a:spcBef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  <a:ea typeface="ＭＳ Ｐゴシック" pitchFamily="-123" charset="-128"/>
                <a:cs typeface="Times New Roman" panose="02020603050405020304" pitchFamily="18" charset="0"/>
              </a:rPr>
              <a:t> Street Outlets</a:t>
            </a:r>
            <a:endParaRPr lang="en-US" sz="2000" b="1" dirty="0">
              <a:solidFill>
                <a:prstClr val="black"/>
              </a:solidFill>
              <a:ea typeface="ＭＳ Ｐゴシック" pitchFamily="-123" charset="-128"/>
              <a:cs typeface="Times New Roman" panose="02020603050405020304" pitchFamily="18" charset="0"/>
            </a:endParaRPr>
          </a:p>
          <a:p>
            <a:pPr marL="273050" defTabSz="914400" eaLnBrk="0" fontAlgn="base" hangingPunct="0">
              <a:spcBef>
                <a:spcPts val="600"/>
              </a:spcBef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  <a:ea typeface="ＭＳ Ｐゴシック" pitchFamily="-123" charset="-128"/>
                <a:cs typeface="Times New Roman" panose="02020603050405020304" pitchFamily="18" charset="0"/>
              </a:rPr>
              <a:t> Bulk </a:t>
            </a:r>
            <a:r>
              <a:rPr lang="en-US" sz="2000" b="1" dirty="0">
                <a:solidFill>
                  <a:prstClr val="black"/>
                </a:solidFill>
                <a:ea typeface="ＭＳ Ｐゴシック" pitchFamily="-123" charset="-128"/>
                <a:cs typeface="Times New Roman" panose="02020603050405020304" pitchFamily="18" charset="0"/>
              </a:rPr>
              <a:t>and Discount </a:t>
            </a:r>
            <a:r>
              <a:rPr lang="en-US" sz="2000" b="1" dirty="0" smtClean="0">
                <a:solidFill>
                  <a:prstClr val="black"/>
                </a:solidFill>
                <a:ea typeface="ＭＳ Ｐゴシック" pitchFamily="-123" charset="-128"/>
                <a:cs typeface="Times New Roman" panose="02020603050405020304" pitchFamily="18" charset="0"/>
              </a:rPr>
              <a:t>Sho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rPr>
              <a:t>ps</a:t>
            </a:r>
            <a:endParaRPr lang="en-US" dirty="0">
              <a:solidFill>
                <a:prstClr val="black"/>
              </a:solidFill>
              <a:latin typeface="Calibri" pitchFamily="34" charset="0"/>
              <a:ea typeface="ＭＳ Ｐゴシック" pitchFamily="-123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" y="3924464"/>
            <a:ext cx="1752600" cy="27432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Type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4416" y="3924464"/>
            <a:ext cx="3200400" cy="27432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03478" y="3924464"/>
            <a:ext cx="3174762" cy="27432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Definition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60" y="4246355"/>
            <a:ext cx="1752600" cy="134288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Medium and Small Shops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4416" y="4257468"/>
            <a:ext cx="3200400" cy="133177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Minimarkets, Kiosks, Neighborhood shops, Grocery stores, Convenience stores, etc.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03478" y="4246354"/>
            <a:ext cx="3174762" cy="134288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Neighborhood shop: The purpose of the retail shop is to blend in with the surrounding neighborhood and focus on local tastes and needs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6638" y="1912233"/>
            <a:ext cx="4572000" cy="192360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73050" defTabSz="914400" eaLnBrk="0" fontAlgn="base" hangingPunct="0">
              <a:spcBef>
                <a:spcPts val="600"/>
              </a:spcBef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ＭＳ Ｐゴシック" pitchFamily="-123" charset="-128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+mn-lt"/>
                <a:ea typeface="ＭＳ Ｐゴシック" pitchFamily="-123" charset="-128"/>
                <a:cs typeface="Times New Roman" panose="02020603050405020304" pitchFamily="18" charset="0"/>
              </a:rPr>
              <a:t>Specialized </a:t>
            </a:r>
            <a:r>
              <a:rPr lang="en-US" sz="2000" b="1" dirty="0">
                <a:solidFill>
                  <a:prstClr val="black"/>
                </a:solidFill>
                <a:latin typeface="+mn-lt"/>
                <a:ea typeface="ＭＳ Ｐゴシック" pitchFamily="-123" charset="-128"/>
                <a:cs typeface="Times New Roman" panose="02020603050405020304" pitchFamily="18" charset="0"/>
              </a:rPr>
              <a:t>Shops</a:t>
            </a:r>
          </a:p>
          <a:p>
            <a:pPr marL="273050" defTabSz="914400" eaLnBrk="0" fontAlgn="base" hangingPunct="0">
              <a:spcBef>
                <a:spcPts val="600"/>
              </a:spcBef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  <a:latin typeface="+mn-lt"/>
                <a:ea typeface="ＭＳ Ｐゴシック" pitchFamily="-123" charset="-128"/>
                <a:cs typeface="Times New Roman" panose="02020603050405020304" pitchFamily="18" charset="0"/>
              </a:rPr>
              <a:t> Private </a:t>
            </a:r>
            <a:r>
              <a:rPr lang="en-US" sz="2000" b="1" dirty="0">
                <a:solidFill>
                  <a:prstClr val="black"/>
                </a:solidFill>
                <a:latin typeface="+mn-lt"/>
                <a:ea typeface="ＭＳ Ｐゴシック" pitchFamily="-123" charset="-128"/>
                <a:cs typeface="Times New Roman" panose="02020603050405020304" pitchFamily="18" charset="0"/>
              </a:rPr>
              <a:t>Service Providers</a:t>
            </a:r>
          </a:p>
          <a:p>
            <a:pPr marL="273050" defTabSz="914400" eaLnBrk="0" fontAlgn="base" hangingPunct="0">
              <a:spcBef>
                <a:spcPts val="600"/>
              </a:spcBef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  <a:latin typeface="+mn-lt"/>
                <a:ea typeface="ＭＳ Ｐゴシック" pitchFamily="-123" charset="-128"/>
                <a:cs typeface="Times New Roman" panose="02020603050405020304" pitchFamily="18" charset="0"/>
              </a:rPr>
              <a:t> Public </a:t>
            </a:r>
            <a:r>
              <a:rPr lang="en-US" sz="2000" b="1" dirty="0">
                <a:solidFill>
                  <a:prstClr val="black"/>
                </a:solidFill>
                <a:latin typeface="+mn-lt"/>
                <a:ea typeface="ＭＳ Ｐゴシック" pitchFamily="-123" charset="-128"/>
                <a:cs typeface="Times New Roman" panose="02020603050405020304" pitchFamily="18" charset="0"/>
              </a:rPr>
              <a:t>or Semi-Public Service Providers</a:t>
            </a:r>
          </a:p>
          <a:p>
            <a:pPr marL="273050" defTabSz="914400" eaLnBrk="0" fontAlgn="base" hangingPunct="0">
              <a:spcBef>
                <a:spcPts val="600"/>
              </a:spcBef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  <a:latin typeface="+mn-lt"/>
                <a:ea typeface="ＭＳ Ｐゴシック" pitchFamily="-123" charset="-128"/>
                <a:cs typeface="Times New Roman" panose="02020603050405020304" pitchFamily="18" charset="0"/>
              </a:rPr>
              <a:t> Other </a:t>
            </a:r>
            <a:r>
              <a:rPr lang="en-US" sz="2000" b="1" dirty="0">
                <a:solidFill>
                  <a:prstClr val="black"/>
                </a:solidFill>
                <a:latin typeface="+mn-lt"/>
                <a:ea typeface="ＭＳ Ｐゴシック" pitchFamily="-123" charset="-128"/>
                <a:cs typeface="Times New Roman" panose="02020603050405020304" pitchFamily="18" charset="0"/>
              </a:rPr>
              <a:t>Kinds of </a:t>
            </a:r>
            <a:r>
              <a:rPr lang="en-US" sz="2000" b="1" dirty="0" smtClean="0">
                <a:solidFill>
                  <a:prstClr val="black"/>
                </a:solidFill>
                <a:latin typeface="+mn-lt"/>
                <a:ea typeface="ＭＳ Ｐゴシック" pitchFamily="-123" charset="-128"/>
                <a:cs typeface="Times New Roman" panose="02020603050405020304" pitchFamily="18" charset="0"/>
              </a:rPr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8950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799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Surveys in China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ICP 2011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484784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The International Statistical Information Centre under the NBS established the ICP Division to oversee all matters relating to ICP.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Survey Design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Data aggregation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Technical assistance for local offices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Liaising with international organizations including Asian Development Bank and the World Bank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ICP price collection used: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Statistical Infrastructure for ICP price collection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CPI survey organization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Sample Outlets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etc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69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799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Surveys in China – ICP 2011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069063"/>
            <a:ext cx="3816424" cy="790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882860"/>
            <a:ext cx="4104456" cy="3055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486916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Source: ADB (2015)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551723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Price surveys in China for 2011 ICP are extensive and have a national coverage. This is in contrast to limited surveys in 2005 ICP covering only 11 capital cities and surrounds. 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14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799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Surveys in China – ICP 2011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5140" y="581695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Source: ADB (2015)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79712" y="1340768"/>
            <a:ext cx="4176464" cy="288032"/>
            <a:chOff x="1763688" y="1340768"/>
            <a:chExt cx="4176464" cy="2880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3688" y="1340768"/>
              <a:ext cx="3096344" cy="2880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32" y="1389534"/>
              <a:ext cx="1080120" cy="21602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043608" y="1844824"/>
            <a:ext cx="7198973" cy="3908276"/>
            <a:chOff x="1043608" y="1844824"/>
            <a:chExt cx="7198973" cy="39082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608" y="1844824"/>
              <a:ext cx="3692039" cy="390827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1909" y="1877318"/>
              <a:ext cx="3380672" cy="3875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8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799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Surveys in India – ICP 2011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2008" y="1340768"/>
            <a:ext cx="727280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ICP activities in India were conducted by the Prices Unit of the National Accounts Division, Central Statistical Office.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Consumption surveys were conducted by the National Sample Survey Office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Prices were collected by the Central Public Works Department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Infrastructure for ICP Data collection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CPI infrastructure (outlets, markets, etc.)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Since ICP specifications are different from CPI products, separate questionnaires were used.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Survey framework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Prices for food, clothing and footwear - quarterly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Prices for fruits and vegetables – monthly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Other household items – twice a year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42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799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Surveys in India – ICP 2011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24744"/>
            <a:ext cx="4682843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8164909" cy="4593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548" y="621281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Source: ADB (2015)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5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381000"/>
            <a:ext cx="8810625" cy="838200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76275" y="262136"/>
            <a:ext cx="7772400" cy="71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What is ICP?</a:t>
            </a:r>
            <a:endParaRPr lang="en-US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71600" y="1556792"/>
            <a:ext cx="7058868" cy="4339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AU" b="1" dirty="0" smtClean="0">
                <a:solidFill>
                  <a:schemeClr val="tx1"/>
                </a:solidFill>
                <a:latin typeface="Times New Roman" pitchFamily="18" charset="0"/>
              </a:rPr>
              <a:t>ICP – International Comparison Program – is a global international statistical initiative designed to provide internationally comparable national accounts aggregates:</a:t>
            </a:r>
          </a:p>
          <a:p>
            <a:pPr marL="800100" lvl="1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0033CC"/>
                </a:solidFill>
                <a:latin typeface="Times New Roman" pitchFamily="18" charset="0"/>
              </a:rPr>
              <a:t>Purchasing Power Parities of currencies (PPPs)</a:t>
            </a:r>
          </a:p>
          <a:p>
            <a:pPr marL="800100" lvl="1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0033CC"/>
                </a:solidFill>
                <a:latin typeface="Times New Roman" pitchFamily="18" charset="0"/>
              </a:rPr>
              <a:t>Real gross domestic product (GDP) which is comparable across countries</a:t>
            </a:r>
          </a:p>
          <a:p>
            <a:pPr marL="800100" lvl="1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0033CC"/>
                </a:solidFill>
                <a:latin typeface="Times New Roman" pitchFamily="18" charset="0"/>
              </a:rPr>
              <a:t>Components of GDP – Private Consumption; Government Expenditure and Gross Fixed Capital formation</a:t>
            </a:r>
          </a:p>
          <a:p>
            <a:pPr marL="800100" lvl="1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rgbClr val="0033CC"/>
                </a:solidFill>
                <a:latin typeface="Times New Roman" pitchFamily="18" charset="0"/>
              </a:rPr>
              <a:t>Price levels across countries </a:t>
            </a:r>
          </a:p>
        </p:txBody>
      </p:sp>
    </p:spTree>
    <p:extLst>
      <p:ext uri="{BB962C8B-B14F-4D97-AF65-F5344CB8AC3E}">
        <p14:creationId xmlns:p14="http://schemas.microsoft.com/office/powerpoint/2010/main" val="1088676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438400"/>
            <a:ext cx="8231778" cy="1470025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solidFill>
                  <a:srgbClr val="C00000"/>
                </a:solidFill>
              </a:rPr>
              <a:t>ICP 2011 Results – an overview</a:t>
            </a:r>
            <a:r>
              <a:rPr lang="en-AU" sz="2800" dirty="0" smtClean="0"/>
              <a:t/>
            </a:r>
            <a:br>
              <a:rPr lang="en-AU" sz="2800" dirty="0" smtClean="0"/>
            </a:b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74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100" b="1" dirty="0" smtClean="0">
                <a:solidFill>
                  <a:srgbClr val="C00000"/>
                </a:solidFill>
              </a:rPr>
              <a:t>PPPs from ICP 2011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2700" b="1" dirty="0" smtClean="0">
                <a:solidFill>
                  <a:srgbClr val="C00000"/>
                </a:solidFill>
              </a:rPr>
              <a:t>(selected countries)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16013" y="260350"/>
            <a:ext cx="698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graphicFrame>
        <p:nvGraphicFramePr>
          <p:cNvPr id="172061" name="Group 29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1600200"/>
          <a:ext cx="8218487" cy="3779520"/>
        </p:xfrm>
        <a:graphic>
          <a:graphicData uri="http://schemas.openxmlformats.org/drawingml/2006/table">
            <a:tbl>
              <a:tblPr/>
              <a:tblGrid>
                <a:gridCol w="2054225"/>
                <a:gridCol w="2055812"/>
                <a:gridCol w="2054225"/>
                <a:gridCol w="2054225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Exch. Rate US$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PLI% (World=100)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P.R. China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Hong Kong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India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Australia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Japan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Luxembourg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Ethiopia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Austria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6.461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7.784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46.67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0.969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79.809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0.719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16.899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0.719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15.109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107.454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70.0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90.5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41.7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201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173.6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162.4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37.5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148.8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5" name="Text Box 30"/>
          <p:cNvSpPr txBox="1">
            <a:spLocks noChangeArrowheads="1"/>
          </p:cNvSpPr>
          <p:nvPr/>
        </p:nvSpPr>
        <p:spPr bwMode="auto">
          <a:xfrm>
            <a:off x="468313" y="5589588"/>
            <a:ext cx="6767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Source: World Bank,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  <a:t>2014, Results from ICP 2011.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ICP 2011: 12 Largest Economies in 2011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16013" y="260350"/>
            <a:ext cx="698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6405" name="Text Box 30"/>
          <p:cNvSpPr txBox="1">
            <a:spLocks noChangeArrowheads="1"/>
          </p:cNvSpPr>
          <p:nvPr/>
        </p:nvSpPr>
        <p:spPr bwMode="auto">
          <a:xfrm>
            <a:off x="323528" y="6093296"/>
            <a:ext cx="6767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Source: World Bank,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  <a:t>Results from ICP 2005 and 2011.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95301" y="1600200"/>
          <a:ext cx="8153399" cy="4363204"/>
        </p:xfrm>
        <a:graphic>
          <a:graphicData uri="http://schemas.openxmlformats.org/drawingml/2006/table">
            <a:tbl>
              <a:tblPr firstRow="1" firstCol="1" bandRow="1"/>
              <a:tblGrid>
                <a:gridCol w="1306904"/>
                <a:gridCol w="1557200"/>
                <a:gridCol w="1818223"/>
                <a:gridCol w="2078353"/>
                <a:gridCol w="1392719"/>
              </a:tblGrid>
              <a:tr h="7890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Ranking by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GDP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(PPP-based)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Economy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Share of world GDP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(PPP-based,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world = 100)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Share of world GDP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(exchange rate–based,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world = 100)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Ranking by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GDP per capita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(PPP-based)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7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United States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17.1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22.1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12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97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2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China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14.9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10.4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99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7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3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India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6.4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2.7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127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97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4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Japan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4.8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8.4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33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7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5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Germany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3.7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5.2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24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97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6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Russia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3.5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2.7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55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7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7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Brazil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3.1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3.5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80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97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8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France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2.6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4.0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30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7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9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United Kingdom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2.4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3.5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32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97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10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Indonesia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2.3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1.2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107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7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11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Italy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2.3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3.1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34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97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12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Mexico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2.1</a:t>
                      </a:r>
                      <a:endParaRPr lang="en-US" sz="200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1.7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72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6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Ranking of economies by real per capita GDP and Price levels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16013" y="260350"/>
            <a:ext cx="698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6405" name="Text Box 30"/>
          <p:cNvSpPr txBox="1">
            <a:spLocks noChangeArrowheads="1"/>
          </p:cNvSpPr>
          <p:nvPr/>
        </p:nvSpPr>
        <p:spPr bwMode="auto">
          <a:xfrm>
            <a:off x="381000" y="6248400"/>
            <a:ext cx="6767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Source: World Bank,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</a:rPr>
              <a:t>Results from ICP 2011.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37654" y="1196975"/>
          <a:ext cx="8156447" cy="4962057"/>
        </p:xfrm>
        <a:graphic>
          <a:graphicData uri="http://schemas.openxmlformats.org/drawingml/2006/table">
            <a:tbl>
              <a:tblPr firstRow="1" firstCol="1" bandRow="1"/>
              <a:tblGrid>
                <a:gridCol w="1076935"/>
                <a:gridCol w="1500864"/>
                <a:gridCol w="1858964"/>
                <a:gridCol w="1859842"/>
                <a:gridCol w="1859842"/>
              </a:tblGrid>
              <a:tr h="345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Ranking by GDP PLI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Economy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GDP PLI (world = 100)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GDP PLI (US = 100)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Ranking by GDP (PPP-based, per capita)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Switzerland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209.6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162.6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Norway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206.4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Bermuda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201.6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156.4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Australia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201.0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155.9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Denmark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185.0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143.5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Sweden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175.1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135.8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Japan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173.6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134.6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Finland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162.6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126.1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Luxembourg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162.4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126.0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Canada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161.9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125.6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2995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Cambodia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42.8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33.2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Uganda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42.6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33.0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Vietnam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42.2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32.7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India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41.7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32.4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Bangladesh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40.3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31.2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144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Lao PDR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39.6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30.7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133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Ethiopia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37.5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29.1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Myanmar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37.0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28.7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139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2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Pakistan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36.4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28.2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Egypt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35.1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27.2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97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7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ICP 2011: Regional GDP Shares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16013" y="260350"/>
            <a:ext cx="698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6405" name="Text Box 30"/>
          <p:cNvSpPr txBox="1">
            <a:spLocks noChangeArrowheads="1"/>
          </p:cNvSpPr>
          <p:nvPr/>
        </p:nvSpPr>
        <p:spPr bwMode="auto">
          <a:xfrm>
            <a:off x="323528" y="6093296"/>
            <a:ext cx="6767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Source: World Bank,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</a:rPr>
              <a:t>Results from ICP 2011.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-353888" y="1371600"/>
          <a:ext cx="929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70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Global Distribution of Income: 2005, 2011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16013" y="260350"/>
            <a:ext cx="698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6405" name="Text Box 30"/>
          <p:cNvSpPr txBox="1">
            <a:spLocks noChangeArrowheads="1"/>
          </p:cNvSpPr>
          <p:nvPr/>
        </p:nvSpPr>
        <p:spPr bwMode="auto">
          <a:xfrm>
            <a:off x="457200" y="6309320"/>
            <a:ext cx="6767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Source: World Bank,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  <a:t>Results from ICP 2005 and 2011.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04800" y="1320946"/>
          <a:ext cx="8345424" cy="507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74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Ranking of economies by real per capita GDP and Price levels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16013" y="260350"/>
            <a:ext cx="698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6405" name="Text Box 30"/>
          <p:cNvSpPr txBox="1">
            <a:spLocks noChangeArrowheads="1"/>
          </p:cNvSpPr>
          <p:nvPr/>
        </p:nvSpPr>
        <p:spPr bwMode="auto">
          <a:xfrm>
            <a:off x="323528" y="6093296"/>
            <a:ext cx="6767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Source: World Bank,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  <a:t>Results from ICP 2005 and 2011.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37654" y="1196975"/>
          <a:ext cx="8156447" cy="4962057"/>
        </p:xfrm>
        <a:graphic>
          <a:graphicData uri="http://schemas.openxmlformats.org/drawingml/2006/table">
            <a:tbl>
              <a:tblPr firstRow="1" firstCol="1" bandRow="1"/>
              <a:tblGrid>
                <a:gridCol w="1076935"/>
                <a:gridCol w="1500864"/>
                <a:gridCol w="1858964"/>
                <a:gridCol w="1859842"/>
                <a:gridCol w="1859842"/>
              </a:tblGrid>
              <a:tr h="345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Ranking by GDP PLI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Economy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GDP PLI (world = 100)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GDP PLI (US = 100)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Ranking by GDP (PPP-based, per capita)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Switzerland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209.6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162.6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Norway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206.4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Bermuda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201.6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156.4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Australia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201.0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155.9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Denmark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185.0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143.5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Sweden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175.1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135.8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Japan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173.6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134.6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Finland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162.6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126.1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Luxembourg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162.4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126.0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Canada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161.9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125.6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2995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Cambodia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42.8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33.2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Uganda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42.6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33.0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Vietnam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42.2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32.7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India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41.7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32.4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Bangladesh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40.3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31.2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144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Lao PDR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39.6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30.7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133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Ethiopia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37.5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29.1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Myanmar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37.0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28.7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139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2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Pakistan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36.4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28.2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177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Egypt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35.1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27.2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/>
                        </a:rPr>
                        <a:t>97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4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438400"/>
            <a:ext cx="8231778" cy="1470025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solidFill>
                  <a:srgbClr val="C00000"/>
                </a:solidFill>
              </a:rPr>
              <a:t>Inconsistencies between different ICP Benchmarks</a:t>
            </a:r>
            <a:r>
              <a:rPr lang="en-AU" sz="2800" dirty="0" smtClean="0"/>
              <a:t/>
            </a:r>
            <a:br>
              <a:rPr lang="en-AU" sz="2800" dirty="0" smtClean="0"/>
            </a:b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54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n-lt"/>
              </a:rPr>
              <a:t>Estimates of real  per capita income </a:t>
            </a:r>
            <a:br>
              <a:rPr lang="en-US" sz="2800" b="1" dirty="0">
                <a:solidFill>
                  <a:srgbClr val="C00000"/>
                </a:solidFill>
                <a:latin typeface="+mn-lt"/>
              </a:rPr>
            </a:b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ICP 2005 versus extrapolation from 1993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74101" name="Group 21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468313" y="1600200"/>
          <a:ext cx="8218487" cy="3413760"/>
        </p:xfrm>
        <a:graphic>
          <a:graphicData uri="http://schemas.openxmlformats.org/drawingml/2006/table">
            <a:tbl>
              <a:tblPr/>
              <a:tblGrid>
                <a:gridCol w="2054225"/>
                <a:gridCol w="2055812"/>
                <a:gridCol w="2054225"/>
                <a:gridCol w="2054225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Exch.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ICP-2005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Extrapolation from 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P.R. China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Hong Kong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India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Australia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Japan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Switzerland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Ethiopia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1,720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26,121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708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34,774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35,607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49,675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3,957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34,660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32,798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30,293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35,520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6,757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34,833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3,452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31,794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31,267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35,633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66"/>
                          </a:solidFill>
                          <a:effectLst/>
                          <a:latin typeface="Times New Roman" pitchFamily="18" charset="0"/>
                        </a:rPr>
                        <a:t>1,055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116013" y="260350"/>
            <a:ext cx="698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74102" name="Text Box 22"/>
          <p:cNvSpPr txBox="1">
            <a:spLocks noChangeArrowheads="1"/>
          </p:cNvSpPr>
          <p:nvPr/>
        </p:nvSpPr>
        <p:spPr bwMode="auto">
          <a:xfrm>
            <a:off x="609600" y="533400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Release of 2005 ICP results meant a smaller world size, higher inequality and poverty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00" b="1" dirty="0">
                <a:solidFill>
                  <a:schemeClr val="accent2"/>
                </a:solidFill>
                <a:latin typeface="+mn-lt"/>
              </a:rPr>
              <a:t>Estimates of real  per capita income </a:t>
            </a:r>
            <a:r>
              <a:rPr lang="en-US" sz="2700" b="1" dirty="0" smtClean="0">
                <a:solidFill>
                  <a:schemeClr val="accent2"/>
                </a:solidFill>
                <a:latin typeface="+mn-lt"/>
              </a:rPr>
              <a:t>– 2011</a:t>
            </a:r>
            <a:r>
              <a:rPr lang="en-US" sz="2800" b="1" dirty="0" smtClean="0">
                <a:solidFill>
                  <a:schemeClr val="accent2"/>
                </a:solidFill>
                <a:latin typeface="Arial" pitchFamily="34" charset="0"/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(Extrapolations from ICP 2005 and ICP 2011 results)</a:t>
            </a:r>
            <a:endParaRPr lang="en-US" sz="2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74101" name="Group 21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447800" y="1676400"/>
          <a:ext cx="6162675" cy="4876800"/>
        </p:xfrm>
        <a:graphic>
          <a:graphicData uri="http://schemas.openxmlformats.org/drawingml/2006/table">
            <a:tbl>
              <a:tblPr/>
              <a:tblGrid>
                <a:gridCol w="2054225"/>
                <a:gridCol w="2054225"/>
                <a:gridCol w="2054225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Extrapolation from 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ICP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Bangladesh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China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India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Malaysia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Ghana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Ethiopia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South Africa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Brazil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Germany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8,321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3,677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1,874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10,704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11,514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40,980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34,799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2,800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10,057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4,735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20,926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3,426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1,241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12,111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14,639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40,990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35,091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116013" y="260350"/>
            <a:ext cx="698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0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ICP Benchmarks – country participation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79500" y="0"/>
            <a:ext cx="698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graphicFrame>
        <p:nvGraphicFramePr>
          <p:cNvPr id="179227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047200"/>
              </p:ext>
            </p:extLst>
          </p:nvPr>
        </p:nvGraphicFramePr>
        <p:xfrm>
          <a:off x="529208" y="1985176"/>
          <a:ext cx="8229600" cy="37795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ICP Phase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Benchmark 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No. of participating countries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177 (+22)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2" name="Text Box 28"/>
          <p:cNvSpPr txBox="1">
            <a:spLocks noChangeArrowheads="1"/>
          </p:cNvSpPr>
          <p:nvPr/>
        </p:nvSpPr>
        <p:spPr bwMode="auto">
          <a:xfrm>
            <a:off x="471365" y="5733256"/>
            <a:ext cx="83526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C00000"/>
                </a:solidFill>
                <a:latin typeface="+mj-lt"/>
              </a:rPr>
              <a:t>OECD and Eurostat compile PPPs for their member </a:t>
            </a: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countries more frequently. Eurostat compiles PPPs </a:t>
            </a: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compiles </a:t>
            </a: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PPPs on an annual </a:t>
            </a: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basis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using rolling price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surveys.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268760"/>
            <a:ext cx="77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ICP started as a research project at the University of Pennsylvania by Kravis, </a:t>
            </a:r>
            <a:r>
              <a:rPr lang="en-US" sz="2000" b="1" dirty="0" err="1" smtClean="0">
                <a:solidFill>
                  <a:srgbClr val="0033CC"/>
                </a:solidFill>
                <a:latin typeface="+mn-lt"/>
              </a:rPr>
              <a:t>Heston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, Summers and </a:t>
            </a:r>
            <a:r>
              <a:rPr lang="en-US" sz="2000" b="1" dirty="0" err="1" smtClean="0">
                <a:solidFill>
                  <a:srgbClr val="0033CC"/>
                </a:solidFill>
                <a:latin typeface="+mn-lt"/>
              </a:rPr>
              <a:t>Kenessey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88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00" b="1" dirty="0">
                <a:solidFill>
                  <a:schemeClr val="accent2"/>
                </a:solidFill>
                <a:latin typeface="+mn-lt"/>
              </a:rPr>
              <a:t>Estimates of real  per capita income </a:t>
            </a:r>
            <a:r>
              <a:rPr lang="en-US" sz="2700" b="1" dirty="0" smtClean="0">
                <a:solidFill>
                  <a:schemeClr val="accent2"/>
                </a:solidFill>
                <a:latin typeface="+mn-lt"/>
              </a:rPr>
              <a:t>– 2011</a:t>
            </a:r>
            <a:r>
              <a:rPr lang="en-US" sz="2800" b="1" dirty="0" smtClean="0">
                <a:solidFill>
                  <a:schemeClr val="accent2"/>
                </a:solidFill>
                <a:latin typeface="Arial" pitchFamily="34" charset="0"/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(Extrapolations from ICP 2005 and ICP 2011 results)</a:t>
            </a:r>
            <a:endParaRPr lang="en-US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116013" y="260350"/>
            <a:ext cx="698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5943600" cy="3898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7150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33CC"/>
                </a:solidFill>
              </a:rPr>
              <a:t>Source: Deaton and Aten, 2014</a:t>
            </a:r>
            <a:endParaRPr lang="en-US" sz="1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609600" y="558090"/>
            <a:ext cx="748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Changes in Global Poverty estimates after ICP 2005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755576" y="5715000"/>
            <a:ext cx="554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  <a:latin typeface="+mj-lt"/>
              </a:rPr>
              <a:t>Source: </a:t>
            </a:r>
            <a:r>
              <a:rPr lang="en-US" sz="1600" b="1" dirty="0" err="1" smtClean="0">
                <a:solidFill>
                  <a:srgbClr val="0033CC"/>
                </a:solidFill>
                <a:latin typeface="+mj-lt"/>
              </a:rPr>
              <a:t>Ravallion</a:t>
            </a:r>
            <a:r>
              <a:rPr lang="en-US" sz="1600" b="1" dirty="0" smtClean="0">
                <a:solidFill>
                  <a:srgbClr val="0033CC"/>
                </a:solidFill>
                <a:latin typeface="+mj-lt"/>
              </a:rPr>
              <a:t> and Chen (2010)</a:t>
            </a:r>
            <a:endParaRPr lang="en-US" sz="1600" b="1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08" y="1295400"/>
            <a:ext cx="800100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16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713" y="685800"/>
            <a:ext cx="8229600" cy="7060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Size of the World Economy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(in trillions of dollars)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16013" y="260350"/>
            <a:ext cx="698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6405" name="Text Box 30"/>
          <p:cNvSpPr txBox="1">
            <a:spLocks noChangeArrowheads="1"/>
          </p:cNvSpPr>
          <p:nvPr/>
        </p:nvSpPr>
        <p:spPr bwMode="auto">
          <a:xfrm>
            <a:off x="1318519" y="3933056"/>
            <a:ext cx="6767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Source: World Bank,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  <a:t>2014, Results from ICP 2011, 2005 and authors’ calculations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74" y="2133600"/>
            <a:ext cx="6484001" cy="12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713" y="685800"/>
            <a:ext cx="8229600" cy="7060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Population weighted Gini measure of International Inequality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16013" y="260350"/>
            <a:ext cx="698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graphicFrame>
        <p:nvGraphicFramePr>
          <p:cNvPr id="172061" name="Group 29"/>
          <p:cNvGraphicFramePr>
            <a:graphicFrameLocks noGrp="1"/>
          </p:cNvGraphicFramePr>
          <p:nvPr>
            <p:ph idx="1"/>
            <p:extLst/>
          </p:nvPr>
        </p:nvGraphicFramePr>
        <p:xfrm>
          <a:off x="1403648" y="2060848"/>
          <a:ext cx="6164262" cy="1600977"/>
        </p:xfrm>
        <a:graphic>
          <a:graphicData uri="http://schemas.openxmlformats.org/drawingml/2006/table">
            <a:tbl>
              <a:tblPr/>
              <a:tblGrid>
                <a:gridCol w="2447503"/>
                <a:gridCol w="2088232"/>
                <a:gridCol w="1628527"/>
              </a:tblGrid>
              <a:tr h="429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PPP based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Exchange rate based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      0.57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(0.55)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       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(0.52)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5" name="Text Box 30"/>
          <p:cNvSpPr txBox="1">
            <a:spLocks noChangeArrowheads="1"/>
          </p:cNvSpPr>
          <p:nvPr/>
        </p:nvSpPr>
        <p:spPr bwMode="auto">
          <a:xfrm>
            <a:off x="1318519" y="3933056"/>
            <a:ext cx="6767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</a:rPr>
              <a:t>Source: World Bank,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  <a:t>2014, Results from ICP 2011, 2005.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6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0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Global and Regional Poverty Estimates for 2010 – 2005 versus 2011 ICP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16013" y="260350"/>
            <a:ext cx="6985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6405" name="Text Box 30"/>
          <p:cNvSpPr txBox="1">
            <a:spLocks noChangeArrowheads="1"/>
          </p:cNvSpPr>
          <p:nvPr/>
        </p:nvSpPr>
        <p:spPr bwMode="auto">
          <a:xfrm>
            <a:off x="323528" y="6093296"/>
            <a:ext cx="6767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33CC"/>
                </a:solidFill>
              </a:rPr>
              <a:t>Source: </a:t>
            </a:r>
            <a:r>
              <a:rPr lang="en-US" sz="1400" b="1" dirty="0" err="1" smtClean="0">
                <a:solidFill>
                  <a:srgbClr val="0033CC"/>
                </a:solidFill>
              </a:rPr>
              <a:t>Chandy</a:t>
            </a:r>
            <a:r>
              <a:rPr lang="en-US" sz="1400" b="1" dirty="0" smtClean="0">
                <a:solidFill>
                  <a:srgbClr val="0033CC"/>
                </a:solidFill>
              </a:rPr>
              <a:t> and </a:t>
            </a:r>
            <a:r>
              <a:rPr lang="en-US" sz="1400" b="1" dirty="0" err="1" smtClean="0">
                <a:solidFill>
                  <a:srgbClr val="0033CC"/>
                </a:solidFill>
              </a:rPr>
              <a:t>Kharas</a:t>
            </a:r>
            <a:r>
              <a:rPr lang="en-US" sz="1400" b="1" dirty="0" smtClean="0">
                <a:solidFill>
                  <a:srgbClr val="0033CC"/>
                </a:solidFill>
              </a:rPr>
              <a:t> (2014), Brookings Institute</a:t>
            </a: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en-US" sz="1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143000"/>
            <a:ext cx="87915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438400"/>
            <a:ext cx="8231778" cy="1470025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solidFill>
                  <a:srgbClr val="C00000"/>
                </a:solidFill>
              </a:rPr>
              <a:t>Can the differences between ICP 2005 and 2011 be reconciled?</a:t>
            </a:r>
            <a:r>
              <a:rPr lang="en-AU" sz="2800" dirty="0" smtClean="0"/>
              <a:t/>
            </a:r>
            <a:br>
              <a:rPr lang="en-AU" sz="2800" dirty="0" smtClean="0"/>
            </a:b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38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231778" cy="914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Counterfactual for 2005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err="1" smtClean="0">
                <a:solidFill>
                  <a:srgbClr val="C00000"/>
                </a:solidFill>
              </a:rPr>
              <a:t>Inklaar</a:t>
            </a:r>
            <a:r>
              <a:rPr lang="en-US" sz="2800" b="1" dirty="0" smtClean="0">
                <a:solidFill>
                  <a:srgbClr val="C00000"/>
                </a:solidFill>
              </a:rPr>
              <a:t> and Rao (AEJ Macro, </a:t>
            </a:r>
            <a:r>
              <a:rPr lang="en-US" sz="2800" b="1" dirty="0" smtClean="0">
                <a:solidFill>
                  <a:srgbClr val="C00000"/>
                </a:solidFill>
              </a:rPr>
              <a:t>2017)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66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43200" y="3426863"/>
            <a:ext cx="109138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060175"/>
            <a:ext cx="7486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CC"/>
                </a:solidFill>
                <a:latin typeface="+mn-lt"/>
              </a:rPr>
              <a:t>We make use of data from 2005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CC"/>
                </a:solidFill>
                <a:latin typeface="+mn-lt"/>
              </a:rPr>
              <a:t>Apply the 2011 methodology on 2005 data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CC"/>
                </a:solidFill>
                <a:latin typeface="+mn-lt"/>
              </a:rPr>
              <a:t>We make two types of adjustments: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Harmonization of methodology</a:t>
            </a:r>
          </a:p>
          <a:p>
            <a:pPr marL="1714500" lvl="3" indent="-34290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Aggregation methodology</a:t>
            </a:r>
          </a:p>
          <a:p>
            <a:pPr marL="1714500" lvl="3" indent="-34290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Productivity adjustments</a:t>
            </a:r>
          </a:p>
          <a:p>
            <a:pPr marL="1714500" lvl="3" indent="-34290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Linking dwellings</a:t>
            </a:r>
          </a:p>
          <a:p>
            <a:pPr marL="1714500" lvl="3" indent="-34290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Using </a:t>
            </a:r>
            <a:r>
              <a:rPr lang="en-US" sz="2000" b="1" i="1" dirty="0" smtClean="0">
                <a:solidFill>
                  <a:srgbClr val="0033CC"/>
                </a:solidFill>
                <a:latin typeface="+mn-lt"/>
              </a:rPr>
              <a:t>country aggregation with redistribution 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(CAR)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Addressing price sampling issues</a:t>
            </a:r>
          </a:p>
          <a:p>
            <a:pPr marL="1714500" lvl="3" indent="-34290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Correcting for urban bias in China prices</a:t>
            </a:r>
          </a:p>
          <a:p>
            <a:pPr marL="1714500" lvl="3" indent="-34290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Correcting for bias in the use of ring products and prices</a:t>
            </a:r>
          </a:p>
          <a:p>
            <a:pPr marL="1714500" lvl="3" indent="-34290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Bias due to choice of ring countries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CC"/>
                </a:solidFill>
                <a:latin typeface="+mn-lt"/>
              </a:rPr>
              <a:t>We assess the impact of the adjustments on comparisons and extrapolations</a:t>
            </a:r>
            <a:endParaRPr lang="en-US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8260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250825" y="2376488"/>
            <a:ext cx="8820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buClr>
                <a:schemeClr val="bg1"/>
              </a:buClr>
            </a:pPr>
            <a:endParaRPr lang="en-AU" b="1">
              <a:solidFill>
                <a:schemeClr val="bg1"/>
              </a:solidFill>
            </a:endParaRPr>
          </a:p>
          <a:p>
            <a:pPr algn="l" eaLnBrk="1" hangingPunct="1">
              <a:buClr>
                <a:schemeClr val="bg1"/>
              </a:buClr>
            </a:pPr>
            <a:r>
              <a:rPr lang="en-AU" b="1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467971" name="Text Box 3"/>
          <p:cNvSpPr txBox="1">
            <a:spLocks noChangeArrowheads="1"/>
          </p:cNvSpPr>
          <p:nvPr/>
        </p:nvSpPr>
        <p:spPr bwMode="auto">
          <a:xfrm>
            <a:off x="6626" y="265217"/>
            <a:ext cx="8855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Summary</a:t>
            </a:r>
            <a:endParaRPr lang="en-A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AU"/>
          </a:p>
        </p:txBody>
      </p:sp>
      <p:graphicFrame>
        <p:nvGraphicFramePr>
          <p:cNvPr id="467987" name="Object 19"/>
          <p:cNvGraphicFramePr>
            <a:graphicFrameLocks noChangeAspect="1"/>
          </p:cNvGraphicFramePr>
          <p:nvPr/>
        </p:nvGraphicFramePr>
        <p:xfrm>
          <a:off x="1908175" y="2162175"/>
          <a:ext cx="312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0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162175"/>
                        <a:ext cx="3127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89" name="Rectangle 2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509863" y="1124744"/>
            <a:ext cx="7848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00" indent="-431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33CC"/>
                </a:solidFill>
                <a:latin typeface="+mn-lt"/>
              </a:rPr>
              <a:t>The ICP has established itself as a major international statistical program under the auspices of the UNSC</a:t>
            </a:r>
          </a:p>
          <a:p>
            <a:pPr marL="431800" indent="-431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During the last two benchmarks, 2005 and 2011, major innovations in the methodology have been introduced including new global linking process</a:t>
            </a:r>
          </a:p>
          <a:p>
            <a:pPr marL="431800" indent="-431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33CC"/>
                </a:solidFill>
                <a:latin typeface="+mn-lt"/>
              </a:rPr>
              <a:t>Results from the 2005 and 2011 ICP rounds were quite different compared to extrapolations from their respective preceding benchmarks</a:t>
            </a:r>
          </a:p>
          <a:p>
            <a:pPr marL="1346200" lvl="2" indent="-4318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Reconciling benchmarks has been a major task</a:t>
            </a:r>
          </a:p>
          <a:p>
            <a:pPr marL="1346200" lvl="2" indent="-4318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Harmonization of methodology</a:t>
            </a:r>
          </a:p>
          <a:p>
            <a:pPr marL="1346200" lvl="2" indent="-4318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Accounting for price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sampling biases in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2005</a:t>
            </a:r>
          </a:p>
          <a:p>
            <a:pPr marL="431800" indent="-431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33CC"/>
                </a:solidFill>
                <a:latin typeface="+mn-lt"/>
              </a:rPr>
              <a:t>The general consensus has been that the 2011 ICP benchmark offers reliable international comparisons.</a:t>
            </a:r>
            <a:endParaRPr lang="en-US" b="1" dirty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7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3691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What is the future of ICP?</a:t>
            </a:r>
            <a:endParaRPr lang="en-AU" sz="3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14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381000"/>
            <a:ext cx="8810625" cy="838200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76275" y="262136"/>
            <a:ext cx="7772400" cy="71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Purchasing Power Parities (PPPs)</a:t>
            </a:r>
            <a:endParaRPr lang="en-US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43608" y="2262351"/>
            <a:ext cx="7058868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AU" b="1" dirty="0">
                <a:solidFill>
                  <a:srgbClr val="0033CC"/>
                </a:solidFill>
                <a:latin typeface="Times New Roman" pitchFamily="18" charset="0"/>
              </a:rPr>
              <a:t>PPPs are amounts of currencies, of different countries, that have the same purchasing power as one unit of a reference currency (e.g. US$) with respect to a selected basket of goods and services</a:t>
            </a:r>
            <a:r>
              <a:rPr lang="en-AU" b="1" dirty="0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318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ICP Governance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23985" y="1124744"/>
            <a:ext cx="8609008" cy="4953000"/>
            <a:chOff x="206910" y="364243"/>
            <a:chExt cx="8811054" cy="6109259"/>
          </a:xfrm>
        </p:grpSpPr>
        <p:cxnSp>
          <p:nvCxnSpPr>
            <p:cNvPr id="27" name="Straight Arrow Connector 26"/>
            <p:cNvCxnSpPr>
              <a:endCxn id="39" idx="0"/>
            </p:cNvCxnSpPr>
            <p:nvPr/>
          </p:nvCxnSpPr>
          <p:spPr>
            <a:xfrm>
              <a:off x="4607206" y="718531"/>
              <a:ext cx="5231" cy="422263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661290" y="364243"/>
              <a:ext cx="5771138" cy="56897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cap="all" dirty="0">
                  <a:solidFill>
                    <a:schemeClr val="bg1"/>
                  </a:solidFill>
                  <a:cs typeface="Arial" pitchFamily="34" charset="0"/>
                </a:rPr>
                <a:t>United Nations Statistical Commission</a:t>
              </a: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953400" y="2397440"/>
              <a:ext cx="3240360" cy="75264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 algn="ctr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</a:rPr>
                <a:t>ICP Secretariat</a:t>
              </a:r>
            </a:p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(housed at the World Bank)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35489" y="5114566"/>
              <a:ext cx="935860" cy="125440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Africa</a:t>
              </a:r>
            </a:p>
            <a:p>
              <a:pPr algn="ctr"/>
              <a:endParaRPr lang="en-US" sz="1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50</a:t>
              </a:r>
              <a:endParaRPr lang="en-US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768725" y="3871817"/>
              <a:ext cx="3556269" cy="5644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</a:rPr>
                <a:t>Regional Implementation Agencies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427326" y="5114566"/>
              <a:ext cx="935860" cy="12544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</a:rPr>
                <a:t>Asia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Pacific</a:t>
              </a:r>
            </a:p>
            <a:p>
              <a:pPr algn="ctr"/>
              <a:endParaRPr lang="en-US" sz="14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23</a:t>
              </a:r>
              <a:endParaRPr 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20635" y="5114566"/>
              <a:ext cx="935860" cy="125440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CIS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611000" y="5114566"/>
              <a:ext cx="935860" cy="12544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</a:rPr>
                <a:t>LAC</a:t>
              </a:r>
            </a:p>
            <a:p>
              <a:pPr algn="ctr"/>
              <a:endParaRPr lang="en-US" sz="14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39</a:t>
              </a:r>
              <a:endParaRPr 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681072" y="5114566"/>
              <a:ext cx="935860" cy="125440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Eurostat-OECD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47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864744" y="5114566"/>
              <a:ext cx="935860" cy="125440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Western Asia</a:t>
              </a:r>
            </a:p>
            <a:p>
              <a:pPr algn="ctr"/>
              <a:endParaRPr lang="en-US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12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7978346" y="5107273"/>
              <a:ext cx="935860" cy="12544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</a:rPr>
                <a:t>Singleton </a:t>
              </a:r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Countries</a:t>
              </a:r>
              <a:endParaRPr lang="en-US" sz="1400" b="1" dirty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en-US" sz="14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endParaRPr 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5772908" y="5112135"/>
              <a:ext cx="935860" cy="12544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3">
              <a:schemeClr val="lt1"/>
            </a:lnRef>
            <a:fillRef idx="1001">
              <a:schemeClr val="dk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</a:rPr>
                <a:t>Pacific Islands</a:t>
              </a:r>
            </a:p>
            <a:p>
              <a:pPr algn="ctr"/>
              <a:endParaRPr lang="en-US" sz="14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23</a:t>
              </a:r>
              <a:endParaRPr 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06910" y="4941166"/>
              <a:ext cx="8811054" cy="1532336"/>
            </a:xfrm>
            <a:prstGeom prst="rect">
              <a:avLst/>
            </a:prstGeom>
            <a:noFill/>
            <a:ln w="25400" algn="ctr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987026" y="1309913"/>
              <a:ext cx="3240360" cy="5683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ICP Executive Board</a:t>
              </a: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562578" y="2806494"/>
            <a:ext cx="2468880" cy="73152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 algn="ctr">
            <a:solidFill>
              <a:schemeClr val="accent5">
                <a:lumMod val="20000"/>
                <a:lumOff val="80000"/>
              </a:schemeClr>
            </a:solidFill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Independent Calculation and Results Review Groups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25519" y="2806494"/>
            <a:ext cx="2468880" cy="73152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 algn="ctr">
            <a:solidFill>
              <a:schemeClr val="accent5">
                <a:lumMod val="20000"/>
                <a:lumOff val="80000"/>
              </a:schemeClr>
            </a:solidFill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Independent Technical Advisory Group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52400" y="6369359"/>
            <a:ext cx="1030486" cy="3322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# countries</a:t>
            </a:r>
          </a:p>
        </p:txBody>
      </p:sp>
      <p:cxnSp>
        <p:nvCxnSpPr>
          <p:cNvPr id="44" name="Elbow Connector 43"/>
          <p:cNvCxnSpPr>
            <a:stCxn id="42" idx="3"/>
            <a:endCxn id="29" idx="1"/>
          </p:cNvCxnSpPr>
          <p:nvPr/>
        </p:nvCxnSpPr>
        <p:spPr>
          <a:xfrm flipV="1">
            <a:off x="2694399" y="3078228"/>
            <a:ext cx="313096" cy="9402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9" idx="3"/>
            <a:endCxn id="41" idx="1"/>
          </p:cNvCxnSpPr>
          <p:nvPr/>
        </p:nvCxnSpPr>
        <p:spPr>
          <a:xfrm>
            <a:off x="6173550" y="3078228"/>
            <a:ext cx="389028" cy="9402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3" idx="0"/>
            <a:endCxn id="30" idx="2"/>
          </p:cNvCxnSpPr>
          <p:nvPr/>
        </p:nvCxnSpPr>
        <p:spPr>
          <a:xfrm rot="5400000" flipH="1" flipV="1">
            <a:off x="599048" y="6061592"/>
            <a:ext cx="376363" cy="2391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3" idx="0"/>
            <a:endCxn id="32" idx="2"/>
          </p:cNvCxnSpPr>
          <p:nvPr/>
        </p:nvCxnSpPr>
        <p:spPr>
          <a:xfrm rot="5400000" flipH="1" flipV="1">
            <a:off x="1132448" y="5528192"/>
            <a:ext cx="376363" cy="13059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1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10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ICP Workflow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990600"/>
            <a:ext cx="8763000" cy="38862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-123" charset="-128"/>
              <a:cs typeface="Calibri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-123" charset="-128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80210"/>
            <a:ext cx="2560320" cy="118872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en-US" sz="1600" dirty="0" smtClean="0">
                <a:latin typeface="Calibri" pitchFamily="34" charset="0"/>
              </a:rPr>
              <a:t>Price collection and expenditure data compilation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" name="Shape 5"/>
          <p:cNvSpPr/>
          <p:nvPr/>
        </p:nvSpPr>
        <p:spPr>
          <a:xfrm rot="21227711">
            <a:off x="1028148" y="2611592"/>
            <a:ext cx="3537364" cy="3537364"/>
          </a:xfrm>
          <a:prstGeom prst="leftCircularArrow">
            <a:avLst>
              <a:gd name="adj1" fmla="val 1846"/>
              <a:gd name="adj2" fmla="val 220414"/>
              <a:gd name="adj3" fmla="val 2340190"/>
              <a:gd name="adj4" fmla="val 9368755"/>
              <a:gd name="adj5" fmla="val 2154"/>
            </a:avLst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7" name="Circular Arrow 6"/>
          <p:cNvSpPr/>
          <p:nvPr/>
        </p:nvSpPr>
        <p:spPr>
          <a:xfrm rot="448117">
            <a:off x="4674879" y="1403376"/>
            <a:ext cx="3242889" cy="3242889"/>
          </a:xfrm>
          <a:prstGeom prst="circularArrow">
            <a:avLst>
              <a:gd name="adj1" fmla="val 2014"/>
              <a:gd name="adj2" fmla="val 241350"/>
              <a:gd name="adj3" fmla="val 19171840"/>
              <a:gd name="adj4" fmla="val 12164212"/>
              <a:gd name="adj5" fmla="val 2350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227534" y="2423477"/>
            <a:ext cx="2560320" cy="118872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en-US" sz="1600" dirty="0" smtClean="0">
                <a:latin typeface="Calibri" pitchFamily="34" charset="0"/>
              </a:rPr>
              <a:t>Computation of  regional results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7261" y="3901568"/>
            <a:ext cx="2560320" cy="118872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en-US" sz="1600" dirty="0" smtClean="0">
                <a:latin typeface="Calibri" pitchFamily="34" charset="0"/>
              </a:rPr>
              <a:t>Linking regional results to produce global results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27534" y="3901568"/>
            <a:ext cx="2560320" cy="1188720"/>
            <a:chOff x="6400794" y="349485"/>
            <a:chExt cx="2031105" cy="1320213"/>
          </a:xfrm>
          <a:solidFill>
            <a:schemeClr val="accent5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6400795" y="349485"/>
              <a:ext cx="2031104" cy="132021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6400794" y="349485"/>
              <a:ext cx="2031104" cy="13202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</a:pPr>
              <a:r>
                <a:rPr lang="en-US" sz="2000" dirty="0">
                  <a:latin typeface="Calibri" pitchFamily="34" charset="0"/>
                </a:rPr>
                <a:t>Regional Implementing Agencies</a:t>
              </a:r>
              <a:endParaRPr lang="en-US" sz="2000" kern="1200" dirty="0" smtClean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47261" y="2420864"/>
            <a:ext cx="2560320" cy="1188720"/>
            <a:chOff x="6400794" y="349485"/>
            <a:chExt cx="2031105" cy="1320213"/>
          </a:xfrm>
          <a:solidFill>
            <a:schemeClr val="accent5">
              <a:lumMod val="75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6400795" y="349485"/>
              <a:ext cx="2031104" cy="132021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6400794" y="349485"/>
              <a:ext cx="2031104" cy="13202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</a:pPr>
              <a:r>
                <a:rPr lang="en-US" sz="2000" kern="1200" dirty="0" smtClean="0">
                  <a:latin typeface="Calibri" pitchFamily="34" charset="0"/>
                </a:rPr>
                <a:t>ICP Secretariat</a:t>
              </a:r>
            </a:p>
            <a:p>
              <a:pPr lvl="0" algn="ctr" defTabSz="889000">
                <a:spcBef>
                  <a:spcPct val="0"/>
                </a:spcBef>
              </a:pPr>
              <a:r>
                <a:rPr lang="en-US" sz="2000" dirty="0" smtClean="0">
                  <a:latin typeface="Calibri" pitchFamily="34" charset="0"/>
                </a:rPr>
                <a:t>(World Bank)</a:t>
              </a:r>
              <a:endParaRPr lang="en-US" sz="2000" kern="1200" dirty="0" smtClean="0"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8600" y="2420864"/>
            <a:ext cx="2560320" cy="11887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en-US" sz="2000" dirty="0">
                <a:latin typeface="Calibri" pitchFamily="34" charset="0"/>
              </a:rPr>
              <a:t>Country </a:t>
            </a:r>
          </a:p>
          <a:p>
            <a:pPr lvl="0" algn="ctr" defTabSz="889000">
              <a:spcBef>
                <a:spcPct val="0"/>
              </a:spcBef>
            </a:pPr>
            <a:r>
              <a:rPr lang="en-US" sz="2000" dirty="0">
                <a:latin typeface="Calibri" pitchFamily="34" charset="0"/>
              </a:rPr>
              <a:t>Statistical </a:t>
            </a:r>
          </a:p>
          <a:p>
            <a:pPr lvl="0" algn="ctr" defTabSz="889000">
              <a:spcBef>
                <a:spcPct val="0"/>
              </a:spcBef>
            </a:pPr>
            <a:r>
              <a:rPr lang="en-US" sz="2000" dirty="0">
                <a:latin typeface="Calibri" pitchFamily="34" charset="0"/>
              </a:rPr>
              <a:t>Offices</a:t>
            </a:r>
            <a:endParaRPr lang="en-US" sz="2000" kern="12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799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ICP within a region : A Schematic Diagram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8496944" cy="23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457201"/>
            <a:ext cx="8231778" cy="914400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solidFill>
                  <a:srgbClr val="C00000"/>
                </a:solidFill>
              </a:rPr>
              <a:t>Framework for PPPs – ICP Approach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676400"/>
            <a:ext cx="2819400" cy="2096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772455"/>
            <a:ext cx="2224371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6648" y="1648797"/>
            <a:ext cx="3735978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Global linking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Global Core prices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Linking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Productivity Adjustment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GEKS for the whole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Fixity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Country Aggregation and  Redistribution (CAR) method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199" y="3810000"/>
            <a:ext cx="2428875" cy="16573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505200" y="3429000"/>
            <a:ext cx="1143000" cy="533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0DDB1-B307-480F-B13A-C5B2BF100690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77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ICP/PPP Data Requirements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337" y="1410690"/>
            <a:ext cx="7955280" cy="400828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>
            <a:defPPr>
              <a:defRPr lang="en-US"/>
            </a:defPPr>
            <a:lvl1pPr algn="just">
              <a:spcAft>
                <a:spcPts val="600"/>
              </a:spcAft>
              <a:defRPr sz="20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dirty="0"/>
              <a:t>Price data requirements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774336" y="1875178"/>
            <a:ext cx="7955280" cy="223509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q"/>
              <a:defRPr lang="en-US" sz="2400" b="1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defTabSz="914400">
              <a:spcBef>
                <a:spcPts val="600"/>
              </a:spcBef>
              <a:spcAft>
                <a:spcPts val="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National annual average prices </a:t>
            </a:r>
            <a:r>
              <a:rPr sz="18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for </a:t>
            </a:r>
            <a:r>
              <a:rPr lang="en-US"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household </a:t>
            </a:r>
            <a:r>
              <a:rPr lang="en-US" sz="18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consumption items </a:t>
            </a:r>
            <a:r>
              <a:rPr lang="en-US"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- for example,  “white rice” under basic heading “Rice”</a:t>
            </a:r>
            <a:endParaRPr sz="1800" b="1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marL="547687" lvl="2" indent="-273050" defTabSz="914400">
              <a:spcBef>
                <a:spcPts val="600"/>
              </a:spcBef>
              <a:spcAft>
                <a:spcPts val="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sz="18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Approx. 620 global core list products</a:t>
            </a:r>
            <a:endParaRPr lang="en-US" sz="1800" b="1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marL="547687" lvl="2" indent="-273050" defTabSz="914400">
              <a:spcBef>
                <a:spcPts val="600"/>
              </a:spcBef>
              <a:spcAft>
                <a:spcPts val="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Supplemented </a:t>
            </a:r>
            <a:r>
              <a:rPr lang="en-US" sz="1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with additional approx. 1000 region-specific </a:t>
            </a:r>
            <a:r>
              <a:rPr lang="en-US" sz="18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products</a:t>
            </a:r>
            <a:endParaRPr lang="en-US" sz="1800" b="1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defTabSz="914400">
              <a:spcBef>
                <a:spcPts val="600"/>
              </a:spcBef>
              <a:spcAft>
                <a:spcPts val="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Price data for special surveys covering other GDP components: </a:t>
            </a:r>
            <a:r>
              <a:rPr lang="en-US" sz="1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Housing; private education; government compensation; machinery and equipment; and 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construction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Price data must be consistent with national accounts measurements</a:t>
            </a:r>
            <a:endParaRPr lang="en-US" sz="1800" b="1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336" y="4544906"/>
            <a:ext cx="7955280" cy="400828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>
            <a:defPPr>
              <a:defRPr lang="en-US"/>
            </a:defPPr>
            <a:lvl1pPr algn="just">
              <a:spcAft>
                <a:spcPts val="600"/>
              </a:spcAft>
              <a:defRPr sz="20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r>
              <a:rPr lang="en-US" dirty="0"/>
              <a:t>National accounts expenditure data requirements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782373" y="5054208"/>
            <a:ext cx="7955280" cy="41919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q"/>
              <a:defRPr lang="en-US" sz="2400" b="1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q"/>
              <a:defRPr lang="en-US" sz="2000" kern="1200" dirty="0">
                <a:solidFill>
                  <a:schemeClr val="tx1"/>
                </a:solidFill>
                <a:latin typeface="Arial Narrow" pitchFamily="34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600"/>
              </a:spcBef>
              <a:spcAft>
                <a:spcPts val="0"/>
              </a:spcAft>
              <a:buClr>
                <a:srgbClr val="04617B"/>
              </a:buClr>
              <a:buSzPct val="90000"/>
              <a:buFont typeface="Wingdings" pitchFamily="2" charset="2"/>
              <a:buChar char="§"/>
            </a:pPr>
            <a:r>
              <a:rPr sz="1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National accounts expenditures for 155 headings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5726" y="1410689"/>
            <a:ext cx="266647" cy="400827"/>
          </a:xfrm>
          <a:prstGeom prst="rect">
            <a:avLst/>
          </a:prstGeom>
          <a:solidFill>
            <a:srgbClr val="04617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000" y="4544906"/>
            <a:ext cx="266647" cy="400827"/>
          </a:xfrm>
          <a:prstGeom prst="rect">
            <a:avLst/>
          </a:prstGeom>
          <a:solidFill>
            <a:srgbClr val="04617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17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5914</TotalTime>
  <Words>1989</Words>
  <Application>Microsoft Office PowerPoint</Application>
  <PresentationFormat>On-screen Show (4:3)</PresentationFormat>
  <Paragraphs>715</Paragraphs>
  <Slides>38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MS Mincho</vt:lpstr>
      <vt:lpstr>ＭＳ Ｐゴシック</vt:lpstr>
      <vt:lpstr>Arial</vt:lpstr>
      <vt:lpstr>Calibri</vt:lpstr>
      <vt:lpstr>Cambria</vt:lpstr>
      <vt:lpstr>Tahoma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ICP Benchmarks – country participation</vt:lpstr>
      <vt:lpstr>PowerPoint Presentation</vt:lpstr>
      <vt:lpstr>ICP Governance</vt:lpstr>
      <vt:lpstr>ICP Workflow</vt:lpstr>
      <vt:lpstr>PowerPoint Presentation</vt:lpstr>
      <vt:lpstr>Framework for PPPs – ICP Approach</vt:lpstr>
      <vt:lpstr>ICP/PPP Data Requirements</vt:lpstr>
      <vt:lpstr>ICP/PPP Key Concepts</vt:lpstr>
      <vt:lpstr>ICP Classification</vt:lpstr>
      <vt:lpstr>DEFINING PRODUCTS</vt:lpstr>
      <vt:lpstr>Survey Framework</vt:lpstr>
      <vt:lpstr>Selecting Outlets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ICP 2011 Results – an overview </vt:lpstr>
      <vt:lpstr>PPPs from ICP 2011 (selected countries)</vt:lpstr>
      <vt:lpstr>ICP 2011: 12 Largest Economies in 2011</vt:lpstr>
      <vt:lpstr>Ranking of economies by real per capita GDP and Price levels</vt:lpstr>
      <vt:lpstr>ICP 2011: Regional GDP Shares</vt:lpstr>
      <vt:lpstr>Global Distribution of Income: 2005, 2011</vt:lpstr>
      <vt:lpstr>Ranking of economies by real per capita GDP and Price levels</vt:lpstr>
      <vt:lpstr>Inconsistencies between different ICP Benchmarks </vt:lpstr>
      <vt:lpstr>Estimates of real  per capita income  ICP 2005 versus extrapolation from 1993</vt:lpstr>
      <vt:lpstr>Estimates of real  per capita income – 2011  (Extrapolations from ICP 2005 and ICP 2011 results)</vt:lpstr>
      <vt:lpstr>Estimates of real  per capita income – 2011 (Extrapolations from ICP 2005 and ICP 2011 results)</vt:lpstr>
      <vt:lpstr>PowerPoint Presentation</vt:lpstr>
      <vt:lpstr>Size of the World Economy (in trillions of dollars)</vt:lpstr>
      <vt:lpstr>Population weighted Gini measure of International Inequality</vt:lpstr>
      <vt:lpstr>Global and Regional Poverty Estimates for 2010 – 2005 versus 2011 ICP</vt:lpstr>
      <vt:lpstr>Can the differences between ICP 2005 and 2011 be reconciled? </vt:lpstr>
      <vt:lpstr>Counterfactual for 2005  Inklaar and Rao (AEJ Macro, 2017)</vt:lpstr>
      <vt:lpstr>PowerPoint Presentation</vt:lpstr>
      <vt:lpstr>PowerPoint Presentation</vt:lpstr>
    </vt:vector>
  </TitlesOfParts>
  <Company>Economics Dept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Prasada Rao</dc:creator>
  <cp:lastModifiedBy>Prasada</cp:lastModifiedBy>
  <cp:revision>604</cp:revision>
  <dcterms:created xsi:type="dcterms:W3CDTF">2004-10-11T12:22:19Z</dcterms:created>
  <dcterms:modified xsi:type="dcterms:W3CDTF">2017-04-22T00:29:18Z</dcterms:modified>
</cp:coreProperties>
</file>